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 snapToGrid="0">
      <p:cViewPr varScale="1">
        <p:scale>
          <a:sx n="69" d="100"/>
          <a:sy n="69" d="100"/>
        </p:scale>
        <p:origin x="75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944F7B1-097A-4B73-9528-77FDAF8917D7}" type="datetimeFigureOut">
              <a:rPr lang="ar-EG" smtClean="0"/>
              <a:t>11/07/1444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807E15E-744C-4BA7-9876-AC9D59D3878D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7E15E-744C-4BA7-9876-AC9D59D3878D}" type="slidenum">
              <a:rPr lang="ar-EG" smtClean="0"/>
              <a:t>1</a:t>
            </a:fld>
            <a:endParaRPr lang="ar-E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5F16E-F813-8385-7FDE-6ECA34701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398D7-840D-58E1-66C5-6AD9493BE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B0286-E0B5-12C4-922E-D8E9A2BCE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95EC4-5C33-718A-626E-68C43A5E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3F30B-3793-9846-95F9-5DA207A91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5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357B5-512B-A08F-D3AE-8472043CD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54D62-183A-FA53-369A-FB3272AB9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BDC9F-23BF-8D4C-EFF0-722835E7D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26254-C645-4093-E26A-672389989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C866A-305A-5CFD-0F48-D37D5380A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5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CAD2EF-1947-7A41-9C97-57C38E2F34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5DC82-1FEA-BDB3-98C5-E6EDA8598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8C8A7-CDEB-5A59-DA2B-DB5E79DC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BFCFE-97FC-3B90-5042-231057CF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87A27-12C7-1391-3D36-FF068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00ABC-1E1A-A0C9-CF7E-19CABCF9C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11B50-ED46-D506-96C0-1897BF7D7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453F5-C276-DA34-B777-31ADB2C0B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62AE3-FA49-5B21-4B69-6DD4195C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3725D-E34B-3314-266D-93B5872C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8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C3EB1-C216-CB8B-D60E-EFA9FCD6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CA1AC-8010-E7B8-5CDA-7BA98870C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894C9-C411-FF4E-1BE1-AD1942957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818F0-C29A-9040-3D69-F61CE957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D3FB1-BDCB-9AF9-F793-BABF3666C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6FD5-FFDC-5DF5-6165-E9C26F0B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62297-415F-E25D-66BF-0A5051551D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545D5-96C0-0A21-C3FE-6068C80F8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2E639-6E51-5FD7-3E38-EFA0676E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F3305-9304-8CB1-92D3-32F5DF293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1CB9A-2157-7F0E-0DE6-941EFD4D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7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7D604-854F-C57B-48CE-218A69CCB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F2A8A-0C42-00DC-B113-F04E07706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9E0A9-2A4E-AA5A-6FB5-D4A47EE0F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22B04D-7C0E-E195-4B81-A890F21E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A147F-67AD-1031-1CE5-05E940008B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CB3E8D-ADE1-102D-4FF1-0ACADB893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3D9DCF-F7B6-6B88-3DF9-4B345DE6D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2D5FA0-4A46-FC08-2F92-CD2C3B06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48008-D0D2-B37E-D8E4-4048A237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53883F-52FE-289D-A45A-B440B11B6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A9BCFC-81EF-CAEA-2E7E-484EE9C3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099E41-04BC-3949-E7EC-29CF7373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8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BBBEDB-289A-9A49-067A-57BAB0C51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D613FC-6D16-E239-2D5A-3EF6F1BCD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9D2F4-FCD1-5BAA-449F-63504AB7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2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164B1-09E2-C388-C32C-18DA04A9D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AD964-6A9F-D04B-7A81-FF6DEDF9A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F3F875-6835-9CB9-2FCD-BC3531C1F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1C2A2-07C2-92F6-0628-F53261C8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FAAF7-A420-2BB1-1B70-C7967108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B6825-9EAE-282B-FE23-A375A9D1C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1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BBA07-FE88-E6EF-A307-5452C4ACD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8FE779-3416-A216-D083-0ECD8DE427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FCDD03-CAC4-4A5A-8EFA-E71C2D5D2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C4E6B1-0A96-0414-FD07-D59E221F4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415B0-E347-8F9B-EE13-33E70F5B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14185-5B39-5639-FE58-CD008B2AE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7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D1C9EB-2E24-75D1-0680-1A92CD70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0E1E2-634F-FECB-AC3C-F573FD949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DCA86-3404-02A2-6DFA-214F2A12EB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40417-E633-413A-98BA-6184E6B46FA7}" type="datetimeFigureOut">
              <a:rPr lang="en-US" smtClean="0"/>
              <a:pPr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A7107-B694-A2B0-C258-43C54E5A3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402B5-9FC2-7C97-D0A6-917B61554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602C-C6A0-4B39-931A-F8228B65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4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D830-0FB6-89D4-3152-39EB21324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338" y="365125"/>
            <a:ext cx="10502462" cy="1325563"/>
          </a:xfr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1396E-5D42-5FD2-FD73-24227BCC5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338" y="1825625"/>
            <a:ext cx="10502462" cy="4351338"/>
          </a:xfr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223D6F-DC06-284A-5332-C65229CE9792}"/>
              </a:ext>
            </a:extLst>
          </p:cNvPr>
          <p:cNvSpPr/>
          <p:nvPr/>
        </p:nvSpPr>
        <p:spPr>
          <a:xfrm>
            <a:off x="5041" y="0"/>
            <a:ext cx="403093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9E0CA5-F0E8-3A48-7589-5F442C00CC26}"/>
              </a:ext>
            </a:extLst>
          </p:cNvPr>
          <p:cNvSpPr/>
          <p:nvPr/>
        </p:nvSpPr>
        <p:spPr>
          <a:xfrm>
            <a:off x="4041014" y="-2"/>
            <a:ext cx="4030931" cy="68580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0F1CB1-7E0E-B660-57FF-18962588DDFE}"/>
              </a:ext>
            </a:extLst>
          </p:cNvPr>
          <p:cNvSpPr/>
          <p:nvPr/>
        </p:nvSpPr>
        <p:spPr>
          <a:xfrm>
            <a:off x="8077092" y="-4"/>
            <a:ext cx="4114908" cy="68580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28920D3-9AA6-508C-6289-DF15BCA2CDED}"/>
              </a:ext>
            </a:extLst>
          </p:cNvPr>
          <p:cNvSpPr/>
          <p:nvPr/>
        </p:nvSpPr>
        <p:spPr>
          <a:xfrm>
            <a:off x="8322581" y="1268752"/>
            <a:ext cx="3595492" cy="2103098"/>
          </a:xfrm>
          <a:prstGeom prst="ellips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الاختبارات الإلكترونية</a:t>
            </a:r>
            <a:endParaRPr lang="en-US" sz="3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6A377A-8033-FF94-6936-2F40C0024512}"/>
              </a:ext>
            </a:extLst>
          </p:cNvPr>
          <p:cNvSpPr/>
          <p:nvPr/>
        </p:nvSpPr>
        <p:spPr>
          <a:xfrm>
            <a:off x="4235116" y="1732547"/>
            <a:ext cx="3669077" cy="194911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أساليب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تقييم باستخدام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الكمبيوتر </a:t>
            </a:r>
            <a:r>
              <a:rPr lang="ar-EG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محددة بوقت يتم الإشراف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عليها، بنظام </a:t>
            </a:r>
            <a:r>
              <a:rPr lang="ar-EG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تشغيلي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موحد، و تتضمن وسائط </a:t>
            </a:r>
            <a:r>
              <a:rPr lang="ar-EG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متعددة، وأنظمة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محاكاة.</a:t>
            </a:r>
            <a:endParaRPr lang="ar-EG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16760C2-463A-8A30-2E93-DC96DE3785F2}"/>
              </a:ext>
            </a:extLst>
          </p:cNvPr>
          <p:cNvSpPr/>
          <p:nvPr/>
        </p:nvSpPr>
        <p:spPr>
          <a:xfrm>
            <a:off x="4325622" y="858170"/>
            <a:ext cx="3458256" cy="802187"/>
          </a:xfrm>
          <a:prstGeom prst="ellips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ما هى الاختبارات الالكترونية ؟</a:t>
            </a:r>
            <a:endParaRPr lang="en-US" sz="28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C99944-FD27-2621-565B-DF6BAC9E2E8C}"/>
              </a:ext>
            </a:extLst>
          </p:cNvPr>
          <p:cNvSpPr/>
          <p:nvPr/>
        </p:nvSpPr>
        <p:spPr>
          <a:xfrm>
            <a:off x="4235116" y="4740442"/>
            <a:ext cx="3645015" cy="1878720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1.قياس </a:t>
            </a:r>
            <a:r>
              <a:rPr lang="ar-EG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ما وضع الاختبار من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أجله.</a:t>
            </a:r>
            <a:endParaRPr lang="ar-EG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2.كشف </a:t>
            </a:r>
            <a:r>
              <a:rPr lang="ar-EG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جوانب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القوة </a:t>
            </a:r>
            <a:r>
              <a:rPr lang="ar-EG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والضعف لدى الطالب في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نواحي مختلفة.</a:t>
            </a:r>
            <a:endParaRPr lang="ar-EG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3.تطوير </a:t>
            </a:r>
            <a:r>
              <a:rPr lang="ar-EG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وتحسين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نوعية التعليم. </a:t>
            </a:r>
            <a:endParaRPr lang="ar-EG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Flowchart: Decision 20">
            <a:extLst>
              <a:ext uri="{FF2B5EF4-FFF2-40B4-BE49-F238E27FC236}">
                <a16:creationId xmlns:a16="http://schemas.microsoft.com/office/drawing/2014/main" id="{61B47810-127A-378A-6C6E-D956865D7FC4}"/>
              </a:ext>
            </a:extLst>
          </p:cNvPr>
          <p:cNvSpPr/>
          <p:nvPr/>
        </p:nvSpPr>
        <p:spPr>
          <a:xfrm>
            <a:off x="5924816" y="6619164"/>
            <a:ext cx="462336" cy="238836"/>
          </a:xfrm>
          <a:prstGeom prst="flowChartDecision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5A65192-E40D-1DAF-3B0C-232D99DE0983}"/>
              </a:ext>
            </a:extLst>
          </p:cNvPr>
          <p:cNvSpPr/>
          <p:nvPr/>
        </p:nvSpPr>
        <p:spPr>
          <a:xfrm>
            <a:off x="0" y="2743200"/>
            <a:ext cx="3867150" cy="1106904"/>
          </a:xfrm>
          <a:prstGeom prst="ellips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أهمية </a:t>
            </a:r>
            <a:r>
              <a:rPr lang="ar-EG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تطبيق الاختبارات </a:t>
            </a:r>
            <a:r>
              <a:rPr lang="ar-EG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الإلكترونية</a:t>
            </a:r>
            <a:endParaRPr lang="en-US" sz="28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9A418E-7253-3D15-6F2C-FE97E9906F5F}"/>
              </a:ext>
            </a:extLst>
          </p:cNvPr>
          <p:cNvSpPr/>
          <p:nvPr/>
        </p:nvSpPr>
        <p:spPr>
          <a:xfrm>
            <a:off x="266701" y="3946358"/>
            <a:ext cx="3467100" cy="2598820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algn="just" rtl="1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ar-EG" sz="2400" b="1" dirty="0" smtClean="0">
                <a:cs typeface="Times New Roman" panose="02020603050405020304" pitchFamily="18" charset="0"/>
              </a:rPr>
              <a:t>1- </a:t>
            </a:r>
            <a:r>
              <a:rPr lang="ar-SA" sz="2400" b="1" dirty="0" smtClean="0">
                <a:cs typeface="Times New Roman" panose="02020603050405020304" pitchFamily="18" charset="0"/>
              </a:rPr>
              <a:t>توافر أنواع جديدة من الأسئلة والتي تشمل الوسائط </a:t>
            </a:r>
            <a:r>
              <a:rPr lang="ar-SA" sz="2400" b="1" dirty="0" smtClean="0">
                <a:cs typeface="Times New Roman" panose="02020603050405020304" pitchFamily="18" charset="0"/>
              </a:rPr>
              <a:t>المتعددة</a:t>
            </a:r>
            <a:r>
              <a:rPr lang="ar-EG" sz="2400" b="1" dirty="0" smtClean="0">
                <a:cs typeface="Times New Roman" panose="02020603050405020304" pitchFamily="18" charset="0"/>
              </a:rPr>
              <a:t>.</a:t>
            </a:r>
            <a:endParaRPr lang="ar-SA" sz="2400" b="1" dirty="0" smtClean="0">
              <a:cs typeface="Times New Roman" panose="02020603050405020304" pitchFamily="18" charset="0"/>
            </a:endParaRPr>
          </a:p>
          <a:p>
            <a:pPr marR="0" lvl="0" algn="just" rtl="1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ar-SA" sz="2400" b="1" dirty="0" smtClean="0">
                <a:cs typeface="Times New Roman" panose="02020603050405020304" pitchFamily="18" charset="0"/>
              </a:rPr>
              <a:t>2</a:t>
            </a:r>
            <a:r>
              <a:rPr lang="ar-EG" sz="2400" b="1" dirty="0" smtClean="0">
                <a:cs typeface="Times New Roman" panose="02020603050405020304" pitchFamily="18" charset="0"/>
              </a:rPr>
              <a:t>- </a:t>
            </a:r>
            <a:r>
              <a:rPr lang="ar-SA" sz="2400" b="1" dirty="0" smtClean="0">
                <a:cs typeface="Times New Roman" panose="02020603050405020304" pitchFamily="18" charset="0"/>
              </a:rPr>
              <a:t>توفير </a:t>
            </a:r>
            <a:r>
              <a:rPr lang="ar-SA" sz="2400" b="1" dirty="0" smtClean="0">
                <a:cs typeface="Times New Roman" panose="02020603050405020304" pitchFamily="18" charset="0"/>
              </a:rPr>
              <a:t>تغذية راجعة وتعزيز فوري وبأشكال </a:t>
            </a:r>
            <a:r>
              <a:rPr lang="ar-SA" sz="2400" b="1" dirty="0" smtClean="0">
                <a:cs typeface="Times New Roman" panose="02020603050405020304" pitchFamily="18" charset="0"/>
              </a:rPr>
              <a:t>مختلفة</a:t>
            </a:r>
            <a:r>
              <a:rPr lang="ar-EG" sz="2400" b="1" dirty="0" smtClean="0">
                <a:cs typeface="Times New Roman" panose="02020603050405020304" pitchFamily="18" charset="0"/>
              </a:rPr>
              <a:t>.</a:t>
            </a:r>
            <a:endParaRPr lang="ar-SA" sz="2400" b="1" dirty="0" smtClean="0">
              <a:cs typeface="Times New Roman" panose="02020603050405020304" pitchFamily="18" charset="0"/>
            </a:endParaRPr>
          </a:p>
          <a:p>
            <a:pPr marR="0" lvl="0" algn="just" rtl="1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ar-SA" sz="2400" b="1" dirty="0" smtClean="0">
                <a:cs typeface="Times New Roman" panose="02020603050405020304" pitchFamily="18" charset="0"/>
              </a:rPr>
              <a:t>3</a:t>
            </a:r>
            <a:r>
              <a:rPr lang="ar-EG" sz="2400" b="1" dirty="0">
                <a:cs typeface="Times New Roman" panose="02020603050405020304" pitchFamily="18" charset="0"/>
              </a:rPr>
              <a:t>-</a:t>
            </a:r>
            <a:r>
              <a:rPr lang="ar-SA" sz="2400" b="1" dirty="0" smtClean="0">
                <a:cs typeface="Times New Roman" panose="02020603050405020304" pitchFamily="18" charset="0"/>
              </a:rPr>
              <a:t> </a:t>
            </a:r>
            <a:r>
              <a:rPr lang="ar-SA" sz="2400" b="1" dirty="0" smtClean="0">
                <a:cs typeface="Times New Roman" panose="02020603050405020304" pitchFamily="18" charset="0"/>
              </a:rPr>
              <a:t>توافر الأدوات المساعدة أثناء </a:t>
            </a:r>
            <a:r>
              <a:rPr lang="ar-SA" sz="2400" b="1" dirty="0" smtClean="0">
                <a:cs typeface="Times New Roman" panose="02020603050405020304" pitchFamily="18" charset="0"/>
              </a:rPr>
              <a:t>الاختبار</a:t>
            </a:r>
            <a:r>
              <a:rPr lang="ar-EG" sz="2400" b="1" dirty="0" smtClean="0">
                <a:cs typeface="Times New Roman" panose="02020603050405020304" pitchFamily="18" charset="0"/>
              </a:rPr>
              <a:t>.</a:t>
            </a:r>
            <a:endParaRPr lang="ar-SA" sz="2400" b="1" dirty="0" smtClean="0">
              <a:cs typeface="Times New Roman" panose="02020603050405020304" pitchFamily="18" charset="0"/>
            </a:endParaRPr>
          </a:p>
        </p:txBody>
      </p:sp>
      <p:sp>
        <p:nvSpPr>
          <p:cNvPr id="26" name="Flowchart: Decision 25">
            <a:extLst>
              <a:ext uri="{FF2B5EF4-FFF2-40B4-BE49-F238E27FC236}">
                <a16:creationId xmlns:a16="http://schemas.microsoft.com/office/drawing/2014/main" id="{38DF2C6D-F420-FFA9-4A72-CEF2B39C4031}"/>
              </a:ext>
            </a:extLst>
          </p:cNvPr>
          <p:cNvSpPr/>
          <p:nvPr/>
        </p:nvSpPr>
        <p:spPr>
          <a:xfrm>
            <a:off x="1746913" y="6619164"/>
            <a:ext cx="504968" cy="201257"/>
          </a:xfrm>
          <a:prstGeom prst="flowChartDecision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/>
              <a:t>2</a:t>
            </a:r>
            <a:endParaRPr lang="en-US" dirty="0"/>
          </a:p>
        </p:txBody>
      </p:sp>
      <p:sp>
        <p:nvSpPr>
          <p:cNvPr id="5" name="AutoShape 2" descr="E-Exam Desig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4785" y="3733800"/>
            <a:ext cx="3384385" cy="24955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116760C2-463A-8A30-2E93-DC96DE3785F2}"/>
              </a:ext>
            </a:extLst>
          </p:cNvPr>
          <p:cNvSpPr/>
          <p:nvPr/>
        </p:nvSpPr>
        <p:spPr>
          <a:xfrm>
            <a:off x="4090737" y="3705726"/>
            <a:ext cx="3874169" cy="986590"/>
          </a:xfrm>
          <a:prstGeom prst="ellips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أهداف </a:t>
            </a:r>
            <a:r>
              <a:rPr lang="ar-EG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الاختبارات </a:t>
            </a:r>
            <a:r>
              <a:rPr lang="ar-EG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الالكترونية:</a:t>
            </a:r>
            <a:endParaRPr lang="en-US" sz="28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23" name="Picture 22" descr="174840_111426005555140_4994361_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885" y="0"/>
            <a:ext cx="801399" cy="723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27" name="Picture 26" descr="جامعة قناة السويس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5565" y="0"/>
            <a:ext cx="709684" cy="781050"/>
          </a:xfrm>
          <a:prstGeom prst="rect">
            <a:avLst/>
          </a:prstGeom>
          <a:noFill/>
        </p:spPr>
      </p:pic>
      <p:pic>
        <p:nvPicPr>
          <p:cNvPr id="28" name="Picture 27" descr="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1713" y="0"/>
            <a:ext cx="1078174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 descr="جامعة قناة السويس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420" y="0"/>
            <a:ext cx="797917" cy="781050"/>
          </a:xfrm>
          <a:prstGeom prst="rect">
            <a:avLst/>
          </a:prstGeom>
          <a:noFill/>
        </p:spPr>
      </p:pic>
      <p:pic>
        <p:nvPicPr>
          <p:cNvPr id="30" name="Picture 29" descr="174840_111426005555140_4994361_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8" y="28575"/>
            <a:ext cx="801399" cy="723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31" name="Picture 30" descr="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323" y="0"/>
            <a:ext cx="1078174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98C99944-FD27-2621-565B-DF6BAC9E2E8C}"/>
              </a:ext>
            </a:extLst>
          </p:cNvPr>
          <p:cNvSpPr/>
          <p:nvPr/>
        </p:nvSpPr>
        <p:spPr>
          <a:xfrm>
            <a:off x="291033" y="952109"/>
            <a:ext cx="3458256" cy="16707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4.توفير </a:t>
            </a:r>
            <a:r>
              <a:rPr lang="ar-EG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الوقت والجهد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والمال.</a:t>
            </a:r>
            <a:endParaRPr lang="ar-EG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5.تنشيط </a:t>
            </a:r>
            <a:r>
              <a:rPr lang="ar-EG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الدافعية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للتعلم.</a:t>
            </a:r>
            <a:endParaRPr lang="ar-EG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6. تحقيق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المساواة بين الطلاب مع مراعاة </a:t>
            </a:r>
            <a:r>
              <a:rPr lang="ar-EG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الفروق الفردية.</a:t>
            </a:r>
            <a:endParaRPr lang="ar-EG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3" name="Picture 32" descr="جامعة قناة السويس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376" y="0"/>
            <a:ext cx="709684" cy="781050"/>
          </a:xfrm>
          <a:prstGeom prst="rect">
            <a:avLst/>
          </a:prstGeom>
          <a:noFill/>
        </p:spPr>
      </p:pic>
      <p:pic>
        <p:nvPicPr>
          <p:cNvPr id="34" name="Picture 33" descr="174840_111426005555140_4994361_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31" y="0"/>
            <a:ext cx="801399" cy="723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35" name="Picture 34" descr="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186" y="0"/>
            <a:ext cx="1078174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28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D830-0FB6-89D4-3152-39EB21324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338" y="365125"/>
            <a:ext cx="10502462" cy="1325563"/>
          </a:xfr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1396E-5D42-5FD2-FD73-24227BCC5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338" y="1825625"/>
            <a:ext cx="10502462" cy="4351338"/>
          </a:xfr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223D6F-DC06-284A-5332-C65229CE9792}"/>
              </a:ext>
            </a:extLst>
          </p:cNvPr>
          <p:cNvSpPr/>
          <p:nvPr/>
        </p:nvSpPr>
        <p:spPr>
          <a:xfrm>
            <a:off x="5041" y="0"/>
            <a:ext cx="403093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9E0CA5-F0E8-3A48-7589-5F442C00CC26}"/>
              </a:ext>
            </a:extLst>
          </p:cNvPr>
          <p:cNvSpPr/>
          <p:nvPr/>
        </p:nvSpPr>
        <p:spPr>
          <a:xfrm>
            <a:off x="4041014" y="-2"/>
            <a:ext cx="4030931" cy="68580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0F1CB1-7E0E-B660-57FF-18962588DDFE}"/>
              </a:ext>
            </a:extLst>
          </p:cNvPr>
          <p:cNvSpPr/>
          <p:nvPr/>
        </p:nvSpPr>
        <p:spPr>
          <a:xfrm>
            <a:off x="8077092" y="-4"/>
            <a:ext cx="4114908" cy="68580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7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ecision 20">
            <a:extLst>
              <a:ext uri="{FF2B5EF4-FFF2-40B4-BE49-F238E27FC236}">
                <a16:creationId xmlns:a16="http://schemas.microsoft.com/office/drawing/2014/main" id="{61B47810-127A-378A-6C6E-D956865D7FC4}"/>
              </a:ext>
            </a:extLst>
          </p:cNvPr>
          <p:cNvSpPr/>
          <p:nvPr/>
        </p:nvSpPr>
        <p:spPr>
          <a:xfrm>
            <a:off x="5924816" y="6619164"/>
            <a:ext cx="462336" cy="238836"/>
          </a:xfrm>
          <a:prstGeom prst="flowChartDecisi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9A418E-7253-3D15-6F2C-FE97E9906F5F}"/>
              </a:ext>
            </a:extLst>
          </p:cNvPr>
          <p:cNvSpPr/>
          <p:nvPr/>
        </p:nvSpPr>
        <p:spPr>
          <a:xfrm>
            <a:off x="182313" y="2598822"/>
            <a:ext cx="3676386" cy="37829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 rtl="1" fontAlgn="base">
              <a:buFont typeface="Arial" pitchFamily="34" charset="0"/>
              <a:buChar char="•"/>
            </a:pPr>
            <a:r>
              <a:rPr lang="ar-EG" sz="2800" b="1" dirty="0" smtClean="0">
                <a:cs typeface="Times New Roman" panose="02020603050405020304" pitchFamily="18" charset="0"/>
              </a:rPr>
              <a:t>أسئلة </a:t>
            </a:r>
            <a:r>
              <a:rPr lang="ar-EG" sz="2800" b="1" dirty="0">
                <a:cs typeface="Times New Roman" panose="02020603050405020304" pitchFamily="18" charset="0"/>
              </a:rPr>
              <a:t>الاختيار من متعدد</a:t>
            </a:r>
          </a:p>
          <a:p>
            <a:pPr marL="342900" indent="-342900" algn="just" rtl="1" fontAlgn="base">
              <a:buFont typeface="Arial" pitchFamily="34" charset="0"/>
              <a:buChar char="•"/>
            </a:pPr>
            <a:r>
              <a:rPr lang="ar-EG" sz="2800" b="1" dirty="0" smtClean="0">
                <a:cs typeface="Times New Roman" panose="02020603050405020304" pitchFamily="18" charset="0"/>
              </a:rPr>
              <a:t>أسئلة </a:t>
            </a:r>
            <a:r>
              <a:rPr lang="ar-EG" sz="2800" b="1" dirty="0">
                <a:cs typeface="Times New Roman" panose="02020603050405020304" pitchFamily="18" charset="0"/>
              </a:rPr>
              <a:t>الترتيب</a:t>
            </a:r>
          </a:p>
          <a:p>
            <a:pPr marL="342900" indent="-342900" algn="just" rtl="1" fontAlgn="base">
              <a:buFont typeface="Arial" pitchFamily="34" charset="0"/>
              <a:buChar char="•"/>
            </a:pPr>
            <a:r>
              <a:rPr lang="ar-EG" sz="2800" b="1" dirty="0" smtClean="0">
                <a:cs typeface="Times New Roman" panose="02020603050405020304" pitchFamily="18" charset="0"/>
              </a:rPr>
              <a:t>أسئلة </a:t>
            </a:r>
            <a:r>
              <a:rPr lang="ar-EG" sz="2800" b="1" dirty="0">
                <a:cs typeface="Times New Roman" panose="02020603050405020304" pitchFamily="18" charset="0"/>
              </a:rPr>
              <a:t>صح أم خطأ</a:t>
            </a:r>
          </a:p>
          <a:p>
            <a:pPr marL="342900" indent="-342900" algn="just" rtl="1" fontAlgn="base">
              <a:buFont typeface="Arial" pitchFamily="34" charset="0"/>
              <a:buChar char="•"/>
            </a:pPr>
            <a:r>
              <a:rPr lang="ar-EG" sz="2800" b="1" dirty="0" smtClean="0">
                <a:cs typeface="Times New Roman" panose="02020603050405020304" pitchFamily="18" charset="0"/>
              </a:rPr>
              <a:t>أسئلة </a:t>
            </a:r>
            <a:r>
              <a:rPr lang="ar-EG" sz="2800" b="1" dirty="0">
                <a:cs typeface="Times New Roman" panose="02020603050405020304" pitchFamily="18" charset="0"/>
              </a:rPr>
              <a:t>المطابقة </a:t>
            </a:r>
            <a:r>
              <a:rPr lang="ar-EG" sz="2800" b="1" dirty="0" smtClean="0">
                <a:cs typeface="Times New Roman" panose="02020603050405020304" pitchFamily="18" charset="0"/>
              </a:rPr>
              <a:t>أو التوصيل</a:t>
            </a:r>
            <a:endParaRPr lang="ar-EG" sz="2800" b="1" dirty="0">
              <a:cs typeface="Times New Roman" panose="02020603050405020304" pitchFamily="18" charset="0"/>
            </a:endParaRPr>
          </a:p>
          <a:p>
            <a:pPr marL="342900" indent="-342900" algn="just" rtl="1" fontAlgn="base">
              <a:buFont typeface="Arial" pitchFamily="34" charset="0"/>
              <a:buChar char="•"/>
            </a:pPr>
            <a:r>
              <a:rPr lang="ar-EG" sz="2800" b="1" dirty="0" smtClean="0">
                <a:cs typeface="Times New Roman" panose="02020603050405020304" pitchFamily="18" charset="0"/>
              </a:rPr>
              <a:t>أسئلة </a:t>
            </a:r>
            <a:r>
              <a:rPr lang="ar-EG" sz="2800" b="1" dirty="0">
                <a:cs typeface="Times New Roman" panose="02020603050405020304" pitchFamily="18" charset="0"/>
              </a:rPr>
              <a:t>ملء </a:t>
            </a:r>
            <a:r>
              <a:rPr lang="ar-EG" sz="2800" b="1" dirty="0" smtClean="0">
                <a:cs typeface="Times New Roman" panose="02020603050405020304" pitchFamily="18" charset="0"/>
              </a:rPr>
              <a:t>الفراغات</a:t>
            </a:r>
          </a:p>
          <a:p>
            <a:pPr marL="342900" indent="-342900" algn="just" rtl="1" fontAlgn="base">
              <a:buFont typeface="Arial" pitchFamily="34" charset="0"/>
              <a:buChar char="•"/>
            </a:pPr>
            <a:r>
              <a:rPr lang="ar-EG" sz="2800" b="1" dirty="0" smtClean="0">
                <a:cs typeface="Times New Roman" panose="02020603050405020304" pitchFamily="18" charset="0"/>
              </a:rPr>
              <a:t>أسئلة </a:t>
            </a:r>
            <a:r>
              <a:rPr lang="ar-EG" sz="2800" b="1" dirty="0">
                <a:cs typeface="Times New Roman" panose="02020603050405020304" pitchFamily="18" charset="0"/>
              </a:rPr>
              <a:t>المعادلات </a:t>
            </a:r>
            <a:r>
              <a:rPr lang="ar-EG" sz="2800" b="1" dirty="0" smtClean="0">
                <a:cs typeface="Times New Roman" panose="02020603050405020304" pitchFamily="18" charset="0"/>
              </a:rPr>
              <a:t>الحسابية</a:t>
            </a:r>
            <a:endParaRPr lang="ar-EG" sz="2800" b="1" dirty="0">
              <a:cs typeface="Times New Roman" panose="02020603050405020304" pitchFamily="18" charset="0"/>
            </a:endParaRPr>
          </a:p>
          <a:p>
            <a:pPr marL="342900" indent="-342900" algn="just" rtl="1" fontAlgn="base">
              <a:buFont typeface="Arial" pitchFamily="34" charset="0"/>
              <a:buChar char="•"/>
            </a:pPr>
            <a:r>
              <a:rPr lang="ar-EG" sz="2800" b="1" dirty="0" smtClean="0">
                <a:cs typeface="Times New Roman" panose="02020603050405020304" pitchFamily="18" charset="0"/>
              </a:rPr>
              <a:t>أسئلة </a:t>
            </a:r>
            <a:r>
              <a:rPr lang="ar-EG" sz="2800" b="1" dirty="0">
                <a:cs typeface="Times New Roman" panose="02020603050405020304" pitchFamily="18" charset="0"/>
              </a:rPr>
              <a:t>الصور والصوت </a:t>
            </a:r>
            <a:r>
              <a:rPr lang="ar-EG" sz="2800" b="1" dirty="0" smtClean="0">
                <a:cs typeface="Times New Roman" panose="02020603050405020304" pitchFamily="18" charset="0"/>
              </a:rPr>
              <a:t>والفيديو</a:t>
            </a:r>
            <a:endParaRPr lang="ar-EG" sz="2800" b="1" dirty="0">
              <a:cs typeface="Times New Roman" panose="02020603050405020304" pitchFamily="18" charset="0"/>
            </a:endParaRPr>
          </a:p>
        </p:txBody>
      </p:sp>
      <p:sp>
        <p:nvSpPr>
          <p:cNvPr id="26" name="Flowchart: Decision 25">
            <a:extLst>
              <a:ext uri="{FF2B5EF4-FFF2-40B4-BE49-F238E27FC236}">
                <a16:creationId xmlns:a16="http://schemas.microsoft.com/office/drawing/2014/main" id="{38DF2C6D-F420-FFA9-4A72-CEF2B39C4031}"/>
              </a:ext>
            </a:extLst>
          </p:cNvPr>
          <p:cNvSpPr/>
          <p:nvPr/>
        </p:nvSpPr>
        <p:spPr>
          <a:xfrm>
            <a:off x="1746913" y="6619164"/>
            <a:ext cx="504968" cy="201257"/>
          </a:xfrm>
          <a:prstGeom prst="flowChartDecisi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/>
              <a:t>5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0068B9-91F7-635A-CABD-8C42885B7C5E}"/>
              </a:ext>
            </a:extLst>
          </p:cNvPr>
          <p:cNvSpPr/>
          <p:nvPr/>
        </p:nvSpPr>
        <p:spPr>
          <a:xfrm>
            <a:off x="0" y="1058779"/>
            <a:ext cx="3970421" cy="1371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أنواع الأسئلة </a:t>
            </a:r>
            <a:r>
              <a:rPr lang="ar-EG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الخاصة بالاختبارات </a:t>
            </a:r>
            <a:r>
              <a:rPr lang="ar-EG" sz="28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الإلكترونية</a:t>
            </a:r>
            <a:endParaRPr lang="en-US" sz="28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BB6995-B2E7-1BBC-3996-60F7CD492269}"/>
              </a:ext>
            </a:extLst>
          </p:cNvPr>
          <p:cNvSpPr/>
          <p:nvPr/>
        </p:nvSpPr>
        <p:spPr>
          <a:xfrm>
            <a:off x="4254168" y="1179094"/>
            <a:ext cx="3641375" cy="52233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12- إمكانية </a:t>
            </a:r>
            <a:r>
              <a:rPr lang="ar-EG" sz="2400" b="1" dirty="0" smtClean="0">
                <a:cs typeface="Times New Roman" panose="02020603050405020304" pitchFamily="18" charset="0"/>
              </a:rPr>
              <a:t>مراقبة الطلاب من جهاز المعلم أثناء أداء الاختبار. </a:t>
            </a: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13- طباعة </a:t>
            </a:r>
            <a:r>
              <a:rPr lang="ar-EG" sz="2400" b="1" dirty="0" smtClean="0">
                <a:cs typeface="Times New Roman" panose="02020603050405020304" pitchFamily="18" charset="0"/>
              </a:rPr>
              <a:t>تقرير مباشر للطالب أو </a:t>
            </a:r>
            <a:r>
              <a:rPr lang="ar-EG" sz="2400" b="1" dirty="0" smtClean="0">
                <a:cs typeface="Times New Roman" panose="02020603050405020304" pitchFamily="18" charset="0"/>
              </a:rPr>
              <a:t>حفظه.</a:t>
            </a:r>
            <a:endParaRPr lang="ar-EG" sz="2400" b="1" dirty="0" smtClean="0"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14- دقة </a:t>
            </a:r>
            <a:r>
              <a:rPr lang="ar-EG" sz="2400" b="1" dirty="0" smtClean="0">
                <a:cs typeface="Times New Roman" panose="02020603050405020304" pitchFamily="18" charset="0"/>
              </a:rPr>
              <a:t>في </a:t>
            </a:r>
            <a:r>
              <a:rPr lang="ar-EG" sz="2400" b="1" dirty="0" smtClean="0">
                <a:cs typeface="Times New Roman" panose="02020603050405020304" pitchFamily="18" charset="0"/>
              </a:rPr>
              <a:t>التقييم.</a:t>
            </a:r>
            <a:endParaRPr lang="ar-EG" sz="2400" b="1" dirty="0" smtClean="0"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15- إمكانية إرفاق </a:t>
            </a:r>
            <a:r>
              <a:rPr lang="ar-EG" sz="2400" b="1" dirty="0" smtClean="0">
                <a:cs typeface="Times New Roman" panose="02020603050405020304" pitchFamily="18" charset="0"/>
              </a:rPr>
              <a:t>ملف صوتي أو مقطع فيديو لكل </a:t>
            </a:r>
            <a:r>
              <a:rPr lang="ar-EG" sz="2400" b="1" dirty="0" smtClean="0">
                <a:cs typeface="Times New Roman" panose="02020603050405020304" pitchFamily="18" charset="0"/>
              </a:rPr>
              <a:t>سؤال.</a:t>
            </a:r>
            <a:endParaRPr lang="ar-EG" sz="2400" b="1" dirty="0" smtClean="0"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16- إمكانية </a:t>
            </a:r>
            <a:r>
              <a:rPr lang="ar-EG" sz="2400" b="1" dirty="0" smtClean="0">
                <a:cs typeface="Times New Roman" panose="02020603050405020304" pitchFamily="18" charset="0"/>
              </a:rPr>
              <a:t>تحديد وقت زمني </a:t>
            </a:r>
            <a:r>
              <a:rPr lang="ar-EG" sz="2400" b="1" dirty="0" smtClean="0">
                <a:cs typeface="Times New Roman" panose="02020603050405020304" pitchFamily="18" charset="0"/>
              </a:rPr>
              <a:t>للاختبار.</a:t>
            </a:r>
            <a:endParaRPr lang="ar-EG" sz="2400" b="1" dirty="0" smtClean="0"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17- سهولة التصحيح.</a:t>
            </a:r>
            <a:endParaRPr lang="ar-EG" sz="2000" b="1" dirty="0" smtClean="0"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20A23D-7852-70D6-10C1-156E18D4D122}"/>
              </a:ext>
            </a:extLst>
          </p:cNvPr>
          <p:cNvSpPr/>
          <p:nvPr/>
        </p:nvSpPr>
        <p:spPr>
          <a:xfrm>
            <a:off x="8405417" y="1179095"/>
            <a:ext cx="3608651" cy="52485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R="0" lvl="0" algn="just" rtl="1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ar-EG" sz="2400" b="1" dirty="0" smtClean="0">
                <a:cs typeface="Times New Roman" panose="02020603050405020304" pitchFamily="18" charset="0"/>
              </a:rPr>
              <a:t>4</a:t>
            </a:r>
            <a:r>
              <a:rPr lang="ar-EG" sz="2400" b="1" dirty="0">
                <a:cs typeface="Times New Roman" panose="02020603050405020304" pitchFamily="18" charset="0"/>
              </a:rPr>
              <a:t>-</a:t>
            </a:r>
            <a:r>
              <a:rPr lang="ar-EG" sz="2400" b="1" dirty="0" smtClean="0">
                <a:cs typeface="Times New Roman" panose="02020603050405020304" pitchFamily="18" charset="0"/>
              </a:rPr>
              <a:t> </a:t>
            </a:r>
            <a:r>
              <a:rPr lang="ar-SA" sz="2400" b="1" dirty="0" smtClean="0">
                <a:cs typeface="Times New Roman" panose="02020603050405020304" pitchFamily="18" charset="0"/>
              </a:rPr>
              <a:t>تطوير </a:t>
            </a:r>
            <a:r>
              <a:rPr lang="ar-SA" sz="2400" b="1" dirty="0" smtClean="0">
                <a:cs typeface="Times New Roman" panose="02020603050405020304" pitchFamily="18" charset="0"/>
              </a:rPr>
              <a:t>الاختبارات</a:t>
            </a:r>
            <a:r>
              <a:rPr lang="ar-EG" sz="2400" b="1" dirty="0" smtClean="0">
                <a:cs typeface="Times New Roman" panose="02020603050405020304" pitchFamily="18" charset="0"/>
              </a:rPr>
              <a:t>.</a:t>
            </a:r>
          </a:p>
          <a:p>
            <a:pPr marR="0" lvl="0" algn="just" rtl="1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ar-EG" sz="2400" b="1" dirty="0" smtClean="0">
                <a:cs typeface="Times New Roman" panose="02020603050405020304" pitchFamily="18" charset="0"/>
              </a:rPr>
              <a:t>5</a:t>
            </a:r>
            <a:r>
              <a:rPr lang="ar-EG" sz="2400" b="1" dirty="0">
                <a:cs typeface="Times New Roman" panose="02020603050405020304" pitchFamily="18" charset="0"/>
              </a:rPr>
              <a:t>-</a:t>
            </a:r>
            <a:r>
              <a:rPr lang="ar-EG" sz="2400" b="1" dirty="0" smtClean="0">
                <a:cs typeface="Times New Roman" panose="02020603050405020304" pitchFamily="18" charset="0"/>
              </a:rPr>
              <a:t> </a:t>
            </a:r>
            <a:r>
              <a:rPr lang="ar-SA" sz="2400" b="1" dirty="0" smtClean="0">
                <a:cs typeface="Times New Roman" panose="02020603050405020304" pitchFamily="18" charset="0"/>
              </a:rPr>
              <a:t>سهولة </a:t>
            </a:r>
            <a:r>
              <a:rPr lang="ar-SA" sz="2400" b="1" dirty="0" smtClean="0">
                <a:cs typeface="Times New Roman" panose="02020603050405020304" pitchFamily="18" charset="0"/>
              </a:rPr>
              <a:t>استخدام </a:t>
            </a:r>
            <a:r>
              <a:rPr lang="ar-SA" sz="2400" b="1" dirty="0" smtClean="0">
                <a:cs typeface="Times New Roman" panose="02020603050405020304" pitchFamily="18" charset="0"/>
              </a:rPr>
              <a:t>البيانات</a:t>
            </a:r>
            <a:r>
              <a:rPr lang="ar-EG" sz="2400" b="1" dirty="0" smtClean="0">
                <a:cs typeface="Times New Roman" panose="02020603050405020304" pitchFamily="18" charset="0"/>
              </a:rPr>
              <a:t>.</a:t>
            </a:r>
            <a:endParaRPr lang="ar-SA" sz="2400" b="1" dirty="0" smtClean="0">
              <a:cs typeface="Times New Roman" panose="02020603050405020304" pitchFamily="18" charset="0"/>
            </a:endParaRPr>
          </a:p>
          <a:p>
            <a:pPr marR="0" lvl="0" algn="just" rtl="1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ar-EG" sz="2400" b="1" dirty="0">
                <a:cs typeface="Times New Roman" panose="02020603050405020304" pitchFamily="18" charset="0"/>
              </a:rPr>
              <a:t>6- </a:t>
            </a:r>
            <a:r>
              <a:rPr lang="ar-SA" sz="2400" b="1" dirty="0" smtClean="0">
                <a:cs typeface="Times New Roman" panose="02020603050405020304" pitchFamily="18" charset="0"/>
              </a:rPr>
              <a:t>المرونة </a:t>
            </a:r>
            <a:r>
              <a:rPr lang="ar-SA" sz="2400" b="1" dirty="0" smtClean="0">
                <a:cs typeface="Times New Roman" panose="02020603050405020304" pitchFamily="18" charset="0"/>
              </a:rPr>
              <a:t>في تقديم الاختبا</a:t>
            </a:r>
            <a:r>
              <a:rPr lang="ar-EG" sz="2400" b="1" dirty="0" smtClean="0">
                <a:cs typeface="Times New Roman" panose="02020603050405020304" pitchFamily="18" charset="0"/>
              </a:rPr>
              <a:t>ر.</a:t>
            </a:r>
            <a:endParaRPr lang="ar-SA" sz="2400" b="1" dirty="0" smtClean="0"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7- يمكن إعداد صور متكافئة من الاختبار الواحد </a:t>
            </a:r>
            <a:r>
              <a:rPr lang="ar-EG" sz="2400" b="1" dirty="0" smtClean="0">
                <a:cs typeface="Times New Roman" panose="02020603050405020304" pitchFamily="18" charset="0"/>
              </a:rPr>
              <a:t>بسهولة.</a:t>
            </a:r>
            <a:endParaRPr lang="ar-EG" sz="2400" b="1" dirty="0"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8- يمكن </a:t>
            </a:r>
            <a:r>
              <a:rPr lang="ar-EG" sz="2400" b="1" dirty="0">
                <a:cs typeface="Times New Roman" panose="02020603050405020304" pitchFamily="18" charset="0"/>
              </a:rPr>
              <a:t>تطبيقها في وقت واحد أو أوقات </a:t>
            </a:r>
            <a:r>
              <a:rPr lang="ar-EG" sz="2400" b="1" dirty="0" smtClean="0">
                <a:cs typeface="Times New Roman" panose="02020603050405020304" pitchFamily="18" charset="0"/>
              </a:rPr>
              <a:t>مختلفة.</a:t>
            </a: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9- يمكن </a:t>
            </a:r>
            <a:r>
              <a:rPr lang="ar-EG" sz="2400" b="1" dirty="0" smtClean="0">
                <a:cs typeface="Times New Roman" panose="02020603050405020304" pitchFamily="18" charset="0"/>
              </a:rPr>
              <a:t>إرسالها عن طريق البريد أو تضمينها في </a:t>
            </a:r>
            <a:r>
              <a:rPr lang="ar-EG" sz="2400" b="1" dirty="0" smtClean="0">
                <a:cs typeface="Times New Roman" panose="02020603050405020304" pitchFamily="18" charset="0"/>
              </a:rPr>
              <a:t>المواقع.</a:t>
            </a:r>
            <a:endParaRPr lang="ar-EG" sz="2400" b="1" dirty="0" smtClean="0"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10- نتائجها مباشرة. </a:t>
            </a:r>
            <a:endParaRPr lang="ar-EG" sz="2400" b="1" dirty="0" smtClean="0">
              <a:cs typeface="Times New Roman" panose="02020603050405020304" pitchFamily="18" charset="0"/>
            </a:endParaRPr>
          </a:p>
          <a:p>
            <a:pPr algn="just" rtl="1"/>
            <a:r>
              <a:rPr lang="ar-EG" sz="2400" b="1" dirty="0" smtClean="0">
                <a:cs typeface="Times New Roman" panose="02020603050405020304" pitchFamily="18" charset="0"/>
              </a:rPr>
              <a:t>11-يمكن </a:t>
            </a:r>
            <a:r>
              <a:rPr lang="ar-EG" sz="2400" b="1" dirty="0" smtClean="0">
                <a:cs typeface="Times New Roman" panose="02020603050405020304" pitchFamily="18" charset="0"/>
              </a:rPr>
              <a:t>إعداد بنك أسئلة والاختيار منه فيما بعد.</a:t>
            </a:r>
          </a:p>
        </p:txBody>
      </p:sp>
      <p:sp>
        <p:nvSpPr>
          <p:cNvPr id="27" name="Flowchart: Decision 26">
            <a:extLst>
              <a:ext uri="{FF2B5EF4-FFF2-40B4-BE49-F238E27FC236}">
                <a16:creationId xmlns:a16="http://schemas.microsoft.com/office/drawing/2014/main" id="{DD890ADD-E456-6185-B4A9-051D23019C63}"/>
              </a:ext>
            </a:extLst>
          </p:cNvPr>
          <p:cNvSpPr/>
          <p:nvPr/>
        </p:nvSpPr>
        <p:spPr>
          <a:xfrm>
            <a:off x="10126639" y="6562587"/>
            <a:ext cx="436728" cy="295413"/>
          </a:xfrm>
          <a:prstGeom prst="flowChartDecisi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9" name="Picture 18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7334" y="0"/>
            <a:ext cx="1078174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جامعة قناة السويس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449" y="25776"/>
            <a:ext cx="709684" cy="781050"/>
          </a:xfrm>
          <a:prstGeom prst="rect">
            <a:avLst/>
          </a:prstGeom>
          <a:noFill/>
        </p:spPr>
      </p:pic>
      <p:pic>
        <p:nvPicPr>
          <p:cNvPr id="22" name="Picture 21" descr="174840_111426005555140_4994361_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394" y="25776"/>
            <a:ext cx="801399" cy="723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23" name="Picture 22" descr="جامعة قناة السويس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610" y="0"/>
            <a:ext cx="709684" cy="781050"/>
          </a:xfrm>
          <a:prstGeom prst="rect">
            <a:avLst/>
          </a:prstGeom>
          <a:noFill/>
        </p:spPr>
      </p:pic>
      <p:pic>
        <p:nvPicPr>
          <p:cNvPr id="28" name="Picture 27" descr="جامعة قناة السويس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424" y="0"/>
            <a:ext cx="709684" cy="781050"/>
          </a:xfrm>
          <a:prstGeom prst="rect">
            <a:avLst/>
          </a:prstGeom>
          <a:noFill/>
        </p:spPr>
      </p:pic>
      <p:pic>
        <p:nvPicPr>
          <p:cNvPr id="29" name="Picture 28" descr="174840_111426005555140_4994361_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274" y="25776"/>
            <a:ext cx="801399" cy="723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30" name="Picture 29" descr="174840_111426005555140_4994361_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7" y="0"/>
            <a:ext cx="801399" cy="723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31" name="Picture 30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997" y="0"/>
            <a:ext cx="1078174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323" y="0"/>
            <a:ext cx="1078174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63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249</Words>
  <Application>Microsoft Office PowerPoint</Application>
  <PresentationFormat>Widescreen</PresentationFormat>
  <Paragraphs>42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mahitab_abdelrahman</dc:creator>
  <cp:lastModifiedBy>Windows User</cp:lastModifiedBy>
  <cp:revision>24</cp:revision>
  <dcterms:created xsi:type="dcterms:W3CDTF">2022-08-15T11:06:01Z</dcterms:created>
  <dcterms:modified xsi:type="dcterms:W3CDTF">2023-02-01T20:48:11Z</dcterms:modified>
</cp:coreProperties>
</file>