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69" r:id="rId3"/>
    <p:sldId id="270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5" r:id="rId14"/>
    <p:sldId id="263" r:id="rId15"/>
    <p:sldId id="256" r:id="rId16"/>
    <p:sldId id="285" r:id="rId17"/>
    <p:sldId id="277" r:id="rId18"/>
    <p:sldId id="274" r:id="rId19"/>
    <p:sldId id="278" r:id="rId20"/>
    <p:sldId id="279" r:id="rId21"/>
    <p:sldId id="280" r:id="rId22"/>
    <p:sldId id="283" r:id="rId23"/>
    <p:sldId id="282" r:id="rId24"/>
    <p:sldId id="271" r:id="rId25"/>
    <p:sldId id="281" r:id="rId26"/>
    <p:sldId id="272" r:id="rId27"/>
    <p:sldId id="284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D4F8A-BD7B-497F-917B-3CEBA87B28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860BE-60F9-4478-AF22-68F912E6BC98}">
      <dgm:prSet phldrT="[Text]" custT="1"/>
      <dgm:spPr/>
      <dgm:t>
        <a:bodyPr/>
        <a:lstStyle/>
        <a:p>
          <a:pPr algn="r"/>
          <a:r>
            <a:rPr lang="ar-EG" sz="3200" b="1" dirty="0" err="1" smtClean="0"/>
            <a:t>قبلى</a:t>
          </a:r>
          <a:r>
            <a:rPr lang="ar-EG" sz="3200" b="1" dirty="0" smtClean="0"/>
            <a:t> </a:t>
          </a:r>
          <a:endParaRPr lang="en-US" sz="3200" b="1" dirty="0" smtClean="0"/>
        </a:p>
        <a:p>
          <a:pPr algn="r"/>
          <a:r>
            <a:rPr lang="en-US" sz="3200" b="1" dirty="0" smtClean="0"/>
            <a:t>Pre</a:t>
          </a:r>
          <a:endParaRPr lang="en-US" sz="3200" b="1" dirty="0"/>
        </a:p>
      </dgm:t>
    </dgm:pt>
    <dgm:pt modelId="{ADC88D76-D47B-498A-AACF-3A02D2351824}" type="parTrans" cxnId="{CA767318-BB8E-4613-AC8B-BE36C9E84B93}">
      <dgm:prSet/>
      <dgm:spPr/>
      <dgm:t>
        <a:bodyPr/>
        <a:lstStyle/>
        <a:p>
          <a:pPr algn="r"/>
          <a:endParaRPr lang="en-US" sz="3200" b="1"/>
        </a:p>
      </dgm:t>
    </dgm:pt>
    <dgm:pt modelId="{C0BAB5BB-DD7E-4AED-A2C0-03FAAFE8786A}" type="sibTrans" cxnId="{CA767318-BB8E-4613-AC8B-BE36C9E84B93}">
      <dgm:prSet/>
      <dgm:spPr/>
      <dgm:t>
        <a:bodyPr/>
        <a:lstStyle/>
        <a:p>
          <a:pPr algn="r"/>
          <a:endParaRPr lang="en-US" sz="3200" b="1"/>
        </a:p>
      </dgm:t>
    </dgm:pt>
    <dgm:pt modelId="{52A5336E-F093-4213-9EA7-B3E20FDB7AE5}">
      <dgm:prSet phldrT="[Text]" custT="1"/>
      <dgm:spPr/>
      <dgm:t>
        <a:bodyPr/>
        <a:lstStyle/>
        <a:p>
          <a:pPr algn="r"/>
          <a:r>
            <a:rPr lang="ar-EG" sz="3200" b="1" dirty="0" err="1" smtClean="0"/>
            <a:t>بنائى</a:t>
          </a:r>
          <a:r>
            <a:rPr lang="ar-EG" sz="3200" b="1" dirty="0" smtClean="0"/>
            <a:t> / </a:t>
          </a:r>
          <a:r>
            <a:rPr lang="ar-EG" sz="3200" b="1" dirty="0" err="1" smtClean="0"/>
            <a:t>تكوينى</a:t>
          </a:r>
          <a:endParaRPr lang="ar-EG" sz="3200" b="1" dirty="0" smtClean="0"/>
        </a:p>
        <a:p>
          <a:pPr algn="r"/>
          <a:r>
            <a:rPr lang="en-US" sz="3200" b="1" dirty="0" smtClean="0"/>
            <a:t>Formative</a:t>
          </a:r>
          <a:endParaRPr lang="en-US" sz="3200" b="1" dirty="0"/>
        </a:p>
      </dgm:t>
    </dgm:pt>
    <dgm:pt modelId="{7418F550-65F0-474E-A814-0FB6F9DAF1B8}" type="parTrans" cxnId="{FA919EDD-9F8D-48D2-82DD-E299713BBA4D}">
      <dgm:prSet/>
      <dgm:spPr/>
      <dgm:t>
        <a:bodyPr/>
        <a:lstStyle/>
        <a:p>
          <a:pPr algn="r"/>
          <a:endParaRPr lang="en-US" sz="3200" b="1"/>
        </a:p>
      </dgm:t>
    </dgm:pt>
    <dgm:pt modelId="{C0B5251E-2DDE-49A5-99FC-A4CA765DA89F}" type="sibTrans" cxnId="{FA919EDD-9F8D-48D2-82DD-E299713BBA4D}">
      <dgm:prSet/>
      <dgm:spPr/>
      <dgm:t>
        <a:bodyPr/>
        <a:lstStyle/>
        <a:p>
          <a:pPr algn="r"/>
          <a:endParaRPr lang="en-US" sz="3200" b="1"/>
        </a:p>
      </dgm:t>
    </dgm:pt>
    <dgm:pt modelId="{E52ED8C9-995A-4883-9D05-C7141FAD3F1E}">
      <dgm:prSet phldrT="[Text]" custT="1"/>
      <dgm:spPr/>
      <dgm:t>
        <a:bodyPr/>
        <a:lstStyle/>
        <a:p>
          <a:pPr algn="r"/>
          <a:r>
            <a:rPr lang="ar-EG" sz="3200" b="1" dirty="0" err="1" smtClean="0"/>
            <a:t>ختامى</a:t>
          </a:r>
          <a:r>
            <a:rPr lang="ar-EG" sz="3200" b="1" dirty="0" smtClean="0"/>
            <a:t> / نهائي</a:t>
          </a:r>
        </a:p>
        <a:p>
          <a:pPr algn="r"/>
          <a:r>
            <a:rPr lang="en-US" sz="3200" b="1" dirty="0" smtClean="0"/>
            <a:t>Summative</a:t>
          </a:r>
          <a:endParaRPr lang="en-US" sz="3200" b="1" dirty="0"/>
        </a:p>
      </dgm:t>
    </dgm:pt>
    <dgm:pt modelId="{00FBDA05-CAFC-4C4D-8DE3-92A79350F802}" type="parTrans" cxnId="{6666B7A6-FB88-4EE4-9F23-4566A7669C67}">
      <dgm:prSet/>
      <dgm:spPr/>
      <dgm:t>
        <a:bodyPr/>
        <a:lstStyle/>
        <a:p>
          <a:pPr algn="r"/>
          <a:endParaRPr lang="en-US" sz="3200" b="1"/>
        </a:p>
      </dgm:t>
    </dgm:pt>
    <dgm:pt modelId="{FAC14AD1-50F4-4BE2-B2EB-5297215F5D2C}" type="sibTrans" cxnId="{6666B7A6-FB88-4EE4-9F23-4566A7669C67}">
      <dgm:prSet/>
      <dgm:spPr/>
      <dgm:t>
        <a:bodyPr/>
        <a:lstStyle/>
        <a:p>
          <a:pPr algn="r"/>
          <a:endParaRPr lang="en-US" sz="3200" b="1"/>
        </a:p>
      </dgm:t>
    </dgm:pt>
    <dgm:pt modelId="{FBB9B1A0-EBF4-449B-8361-2CB5B31CB4A1}" type="pres">
      <dgm:prSet presAssocID="{8B8D4F8A-BD7B-497F-917B-3CEBA87B28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1423D0-3022-4D8C-B942-8867511CEA3C}" type="pres">
      <dgm:prSet presAssocID="{4E8860BE-60F9-4478-AF22-68F912E6BC98}" presName="parentLin" presStyleCnt="0"/>
      <dgm:spPr/>
    </dgm:pt>
    <dgm:pt modelId="{5E050C75-8AC5-4D26-B0FB-176B7510B87C}" type="pres">
      <dgm:prSet presAssocID="{4E8860BE-60F9-4478-AF22-68F912E6BC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AFD497-7361-4D5F-B816-601A7D5A37E4}" type="pres">
      <dgm:prSet presAssocID="{4E8860BE-60F9-4478-AF22-68F912E6BC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800A4-9930-45F7-A38E-F92378AA37CF}" type="pres">
      <dgm:prSet presAssocID="{4E8860BE-60F9-4478-AF22-68F912E6BC98}" presName="negativeSpace" presStyleCnt="0"/>
      <dgm:spPr/>
    </dgm:pt>
    <dgm:pt modelId="{5BC751FE-4DBE-45E5-8E72-402DC0A69CE0}" type="pres">
      <dgm:prSet presAssocID="{4E8860BE-60F9-4478-AF22-68F912E6BC98}" presName="childText" presStyleLbl="conFgAcc1" presStyleIdx="0" presStyleCnt="3">
        <dgm:presLayoutVars>
          <dgm:bulletEnabled val="1"/>
        </dgm:presLayoutVars>
      </dgm:prSet>
      <dgm:spPr/>
    </dgm:pt>
    <dgm:pt modelId="{F246EA39-A5C5-4115-9AB3-B8EF4F1E1C68}" type="pres">
      <dgm:prSet presAssocID="{C0BAB5BB-DD7E-4AED-A2C0-03FAAFE8786A}" presName="spaceBetweenRectangles" presStyleCnt="0"/>
      <dgm:spPr/>
    </dgm:pt>
    <dgm:pt modelId="{EA2F1BA5-27E9-4494-95C9-CFCA61848A7E}" type="pres">
      <dgm:prSet presAssocID="{52A5336E-F093-4213-9EA7-B3E20FDB7AE5}" presName="parentLin" presStyleCnt="0"/>
      <dgm:spPr/>
    </dgm:pt>
    <dgm:pt modelId="{55F2B09F-51CE-4427-A201-AF485DE84930}" type="pres">
      <dgm:prSet presAssocID="{52A5336E-F093-4213-9EA7-B3E20FDB7A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B9D0690-5F93-4F99-99E0-6989D5F03538}" type="pres">
      <dgm:prSet presAssocID="{52A5336E-F093-4213-9EA7-B3E20FDB7A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4C3D6-6AC8-40F2-9280-3B04A6351C5C}" type="pres">
      <dgm:prSet presAssocID="{52A5336E-F093-4213-9EA7-B3E20FDB7AE5}" presName="negativeSpace" presStyleCnt="0"/>
      <dgm:spPr/>
    </dgm:pt>
    <dgm:pt modelId="{F00834B9-264A-4DA4-9280-36B86171DFB6}" type="pres">
      <dgm:prSet presAssocID="{52A5336E-F093-4213-9EA7-B3E20FDB7AE5}" presName="childText" presStyleLbl="conFgAcc1" presStyleIdx="1" presStyleCnt="3">
        <dgm:presLayoutVars>
          <dgm:bulletEnabled val="1"/>
        </dgm:presLayoutVars>
      </dgm:prSet>
      <dgm:spPr/>
    </dgm:pt>
    <dgm:pt modelId="{21DF3691-B3A0-4FBD-9229-0F7C72EE7B89}" type="pres">
      <dgm:prSet presAssocID="{C0B5251E-2DDE-49A5-99FC-A4CA765DA89F}" presName="spaceBetweenRectangles" presStyleCnt="0"/>
      <dgm:spPr/>
    </dgm:pt>
    <dgm:pt modelId="{24A33203-4A07-4E4D-B852-62135C8C8FA7}" type="pres">
      <dgm:prSet presAssocID="{E52ED8C9-995A-4883-9D05-C7141FAD3F1E}" presName="parentLin" presStyleCnt="0"/>
      <dgm:spPr/>
    </dgm:pt>
    <dgm:pt modelId="{03E382EB-31CC-4B5C-8086-3BD1F0C794E3}" type="pres">
      <dgm:prSet presAssocID="{E52ED8C9-995A-4883-9D05-C7141FAD3F1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C17B6BF-B7A7-4806-A93B-50BD13A58C92}" type="pres">
      <dgm:prSet presAssocID="{E52ED8C9-995A-4883-9D05-C7141FAD3F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E29A-2784-43DD-87D5-1E25B06D8A28}" type="pres">
      <dgm:prSet presAssocID="{E52ED8C9-995A-4883-9D05-C7141FAD3F1E}" presName="negativeSpace" presStyleCnt="0"/>
      <dgm:spPr/>
    </dgm:pt>
    <dgm:pt modelId="{A04C3BA2-D19D-4FD4-96B1-1887E95B0C18}" type="pres">
      <dgm:prSet presAssocID="{E52ED8C9-995A-4883-9D05-C7141FAD3F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1A8F59-83F8-448A-9E17-6DAF7AA0904A}" type="presOf" srcId="{8B8D4F8A-BD7B-497F-917B-3CEBA87B2860}" destId="{FBB9B1A0-EBF4-449B-8361-2CB5B31CB4A1}" srcOrd="0" destOrd="0" presId="urn:microsoft.com/office/officeart/2005/8/layout/list1"/>
    <dgm:cxn modelId="{271740EF-DF65-4C54-80CC-E48E31650E76}" type="presOf" srcId="{52A5336E-F093-4213-9EA7-B3E20FDB7AE5}" destId="{55F2B09F-51CE-4427-A201-AF485DE84930}" srcOrd="0" destOrd="0" presId="urn:microsoft.com/office/officeart/2005/8/layout/list1"/>
    <dgm:cxn modelId="{98A71DC8-B851-434A-9CF7-3D136C6A5EEF}" type="presOf" srcId="{52A5336E-F093-4213-9EA7-B3E20FDB7AE5}" destId="{AB9D0690-5F93-4F99-99E0-6989D5F03538}" srcOrd="1" destOrd="0" presId="urn:microsoft.com/office/officeart/2005/8/layout/list1"/>
    <dgm:cxn modelId="{B691AA51-038D-4F0E-B24E-809176E4FCCE}" type="presOf" srcId="{4E8860BE-60F9-4478-AF22-68F912E6BC98}" destId="{5E050C75-8AC5-4D26-B0FB-176B7510B87C}" srcOrd="0" destOrd="0" presId="urn:microsoft.com/office/officeart/2005/8/layout/list1"/>
    <dgm:cxn modelId="{CA767318-BB8E-4613-AC8B-BE36C9E84B93}" srcId="{8B8D4F8A-BD7B-497F-917B-3CEBA87B2860}" destId="{4E8860BE-60F9-4478-AF22-68F912E6BC98}" srcOrd="0" destOrd="0" parTransId="{ADC88D76-D47B-498A-AACF-3A02D2351824}" sibTransId="{C0BAB5BB-DD7E-4AED-A2C0-03FAAFE8786A}"/>
    <dgm:cxn modelId="{E15B0811-DEB0-4A55-9AAA-C7D2C935335F}" type="presOf" srcId="{4E8860BE-60F9-4478-AF22-68F912E6BC98}" destId="{9EAFD497-7361-4D5F-B816-601A7D5A37E4}" srcOrd="1" destOrd="0" presId="urn:microsoft.com/office/officeart/2005/8/layout/list1"/>
    <dgm:cxn modelId="{F5A34435-B1C2-4DB1-8CA6-BBFBA0D2095D}" type="presOf" srcId="{E52ED8C9-995A-4883-9D05-C7141FAD3F1E}" destId="{03E382EB-31CC-4B5C-8086-3BD1F0C794E3}" srcOrd="0" destOrd="0" presId="urn:microsoft.com/office/officeart/2005/8/layout/list1"/>
    <dgm:cxn modelId="{D9FEF625-2478-45D4-998E-A523F02ADD58}" type="presOf" srcId="{E52ED8C9-995A-4883-9D05-C7141FAD3F1E}" destId="{AC17B6BF-B7A7-4806-A93B-50BD13A58C92}" srcOrd="1" destOrd="0" presId="urn:microsoft.com/office/officeart/2005/8/layout/list1"/>
    <dgm:cxn modelId="{FA919EDD-9F8D-48D2-82DD-E299713BBA4D}" srcId="{8B8D4F8A-BD7B-497F-917B-3CEBA87B2860}" destId="{52A5336E-F093-4213-9EA7-B3E20FDB7AE5}" srcOrd="1" destOrd="0" parTransId="{7418F550-65F0-474E-A814-0FB6F9DAF1B8}" sibTransId="{C0B5251E-2DDE-49A5-99FC-A4CA765DA89F}"/>
    <dgm:cxn modelId="{6666B7A6-FB88-4EE4-9F23-4566A7669C67}" srcId="{8B8D4F8A-BD7B-497F-917B-3CEBA87B2860}" destId="{E52ED8C9-995A-4883-9D05-C7141FAD3F1E}" srcOrd="2" destOrd="0" parTransId="{00FBDA05-CAFC-4C4D-8DE3-92A79350F802}" sibTransId="{FAC14AD1-50F4-4BE2-B2EB-5297215F5D2C}"/>
    <dgm:cxn modelId="{BDB18D8C-AA1E-4CF2-BEBE-D580F9E45208}" type="presParOf" srcId="{FBB9B1A0-EBF4-449B-8361-2CB5B31CB4A1}" destId="{491423D0-3022-4D8C-B942-8867511CEA3C}" srcOrd="0" destOrd="0" presId="urn:microsoft.com/office/officeart/2005/8/layout/list1"/>
    <dgm:cxn modelId="{5A6EE107-26BD-485A-A7D4-527DB38E5241}" type="presParOf" srcId="{491423D0-3022-4D8C-B942-8867511CEA3C}" destId="{5E050C75-8AC5-4D26-B0FB-176B7510B87C}" srcOrd="0" destOrd="0" presId="urn:microsoft.com/office/officeart/2005/8/layout/list1"/>
    <dgm:cxn modelId="{ABCEDDAF-26E8-4385-9D99-5A11B5EB317F}" type="presParOf" srcId="{491423D0-3022-4D8C-B942-8867511CEA3C}" destId="{9EAFD497-7361-4D5F-B816-601A7D5A37E4}" srcOrd="1" destOrd="0" presId="urn:microsoft.com/office/officeart/2005/8/layout/list1"/>
    <dgm:cxn modelId="{EEEBF8E2-D3ED-4E42-A348-F2ACE7A3D720}" type="presParOf" srcId="{FBB9B1A0-EBF4-449B-8361-2CB5B31CB4A1}" destId="{6FC800A4-9930-45F7-A38E-F92378AA37CF}" srcOrd="1" destOrd="0" presId="urn:microsoft.com/office/officeart/2005/8/layout/list1"/>
    <dgm:cxn modelId="{1D1225BA-7A87-438F-98D6-3C3C897A0DCC}" type="presParOf" srcId="{FBB9B1A0-EBF4-449B-8361-2CB5B31CB4A1}" destId="{5BC751FE-4DBE-45E5-8E72-402DC0A69CE0}" srcOrd="2" destOrd="0" presId="urn:microsoft.com/office/officeart/2005/8/layout/list1"/>
    <dgm:cxn modelId="{679FD768-D8BA-4A71-97D1-2AB9D9A4BE73}" type="presParOf" srcId="{FBB9B1A0-EBF4-449B-8361-2CB5B31CB4A1}" destId="{F246EA39-A5C5-4115-9AB3-B8EF4F1E1C68}" srcOrd="3" destOrd="0" presId="urn:microsoft.com/office/officeart/2005/8/layout/list1"/>
    <dgm:cxn modelId="{F3AF5229-FB45-4BF2-9919-8917AE4D3FD6}" type="presParOf" srcId="{FBB9B1A0-EBF4-449B-8361-2CB5B31CB4A1}" destId="{EA2F1BA5-27E9-4494-95C9-CFCA61848A7E}" srcOrd="4" destOrd="0" presId="urn:microsoft.com/office/officeart/2005/8/layout/list1"/>
    <dgm:cxn modelId="{911117B4-E0A2-4033-94BD-6516296E0842}" type="presParOf" srcId="{EA2F1BA5-27E9-4494-95C9-CFCA61848A7E}" destId="{55F2B09F-51CE-4427-A201-AF485DE84930}" srcOrd="0" destOrd="0" presId="urn:microsoft.com/office/officeart/2005/8/layout/list1"/>
    <dgm:cxn modelId="{0D405A8B-FA43-460E-B9B4-2747D9EF380B}" type="presParOf" srcId="{EA2F1BA5-27E9-4494-95C9-CFCA61848A7E}" destId="{AB9D0690-5F93-4F99-99E0-6989D5F03538}" srcOrd="1" destOrd="0" presId="urn:microsoft.com/office/officeart/2005/8/layout/list1"/>
    <dgm:cxn modelId="{95B0F6E0-87C5-4B45-BEDC-B3A7D9E29C49}" type="presParOf" srcId="{FBB9B1A0-EBF4-449B-8361-2CB5B31CB4A1}" destId="{7914C3D6-6AC8-40F2-9280-3B04A6351C5C}" srcOrd="5" destOrd="0" presId="urn:microsoft.com/office/officeart/2005/8/layout/list1"/>
    <dgm:cxn modelId="{47D0FCFE-1FD5-4DDD-8561-A22B0CE0E880}" type="presParOf" srcId="{FBB9B1A0-EBF4-449B-8361-2CB5B31CB4A1}" destId="{F00834B9-264A-4DA4-9280-36B86171DFB6}" srcOrd="6" destOrd="0" presId="urn:microsoft.com/office/officeart/2005/8/layout/list1"/>
    <dgm:cxn modelId="{CEB9FD69-E321-472A-BAFE-74826B888624}" type="presParOf" srcId="{FBB9B1A0-EBF4-449B-8361-2CB5B31CB4A1}" destId="{21DF3691-B3A0-4FBD-9229-0F7C72EE7B89}" srcOrd="7" destOrd="0" presId="urn:microsoft.com/office/officeart/2005/8/layout/list1"/>
    <dgm:cxn modelId="{68CC5085-9F3A-432F-88E2-F34F81116EFA}" type="presParOf" srcId="{FBB9B1A0-EBF4-449B-8361-2CB5B31CB4A1}" destId="{24A33203-4A07-4E4D-B852-62135C8C8FA7}" srcOrd="8" destOrd="0" presId="urn:microsoft.com/office/officeart/2005/8/layout/list1"/>
    <dgm:cxn modelId="{640611E8-68D1-4574-8B99-B515C7678384}" type="presParOf" srcId="{24A33203-4A07-4E4D-B852-62135C8C8FA7}" destId="{03E382EB-31CC-4B5C-8086-3BD1F0C794E3}" srcOrd="0" destOrd="0" presId="urn:microsoft.com/office/officeart/2005/8/layout/list1"/>
    <dgm:cxn modelId="{654F9FB3-AA69-4C65-8B49-B006F528F590}" type="presParOf" srcId="{24A33203-4A07-4E4D-B852-62135C8C8FA7}" destId="{AC17B6BF-B7A7-4806-A93B-50BD13A58C92}" srcOrd="1" destOrd="0" presId="urn:microsoft.com/office/officeart/2005/8/layout/list1"/>
    <dgm:cxn modelId="{E3B75650-A3E6-418A-AA83-193D170ED410}" type="presParOf" srcId="{FBB9B1A0-EBF4-449B-8361-2CB5B31CB4A1}" destId="{EDB2E29A-2784-43DD-87D5-1E25B06D8A28}" srcOrd="9" destOrd="0" presId="urn:microsoft.com/office/officeart/2005/8/layout/list1"/>
    <dgm:cxn modelId="{BD07E5AE-2ED8-4887-828A-7DB65AEB35C3}" type="presParOf" srcId="{FBB9B1A0-EBF4-449B-8361-2CB5B31CB4A1}" destId="{A04C3BA2-D19D-4FD4-96B1-1887E95B0C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51FE-4DBE-45E5-8E72-402DC0A69CE0}">
      <dsp:nvSpPr>
        <dsp:cNvPr id="0" name=""/>
        <dsp:cNvSpPr/>
      </dsp:nvSpPr>
      <dsp:spPr>
        <a:xfrm>
          <a:off x="0" y="630025"/>
          <a:ext cx="771724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FD497-7361-4D5F-B816-601A7D5A37E4}">
      <dsp:nvSpPr>
        <dsp:cNvPr id="0" name=""/>
        <dsp:cNvSpPr/>
      </dsp:nvSpPr>
      <dsp:spPr>
        <a:xfrm>
          <a:off x="385862" y="54385"/>
          <a:ext cx="540207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85" tIns="0" rIns="20418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err="1" smtClean="0"/>
            <a:t>قبلى</a:t>
          </a:r>
          <a:r>
            <a:rPr lang="ar-EG" sz="3200" b="1" kern="1200" dirty="0" smtClean="0"/>
            <a:t> </a:t>
          </a:r>
          <a:endParaRPr lang="en-US" sz="3200" b="1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Pre</a:t>
          </a:r>
          <a:endParaRPr lang="en-US" sz="3200" b="1" kern="1200" dirty="0"/>
        </a:p>
      </dsp:txBody>
      <dsp:txXfrm>
        <a:off x="442063" y="110586"/>
        <a:ext cx="5289670" cy="1038878"/>
      </dsp:txXfrm>
    </dsp:sp>
    <dsp:sp modelId="{F00834B9-264A-4DA4-9280-36B86171DFB6}">
      <dsp:nvSpPr>
        <dsp:cNvPr id="0" name=""/>
        <dsp:cNvSpPr/>
      </dsp:nvSpPr>
      <dsp:spPr>
        <a:xfrm>
          <a:off x="0" y="2399065"/>
          <a:ext cx="771724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D0690-5F93-4F99-99E0-6989D5F03538}">
      <dsp:nvSpPr>
        <dsp:cNvPr id="0" name=""/>
        <dsp:cNvSpPr/>
      </dsp:nvSpPr>
      <dsp:spPr>
        <a:xfrm>
          <a:off x="385862" y="1823425"/>
          <a:ext cx="540207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85" tIns="0" rIns="20418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err="1" smtClean="0"/>
            <a:t>بنائى</a:t>
          </a:r>
          <a:r>
            <a:rPr lang="ar-EG" sz="3200" b="1" kern="1200" dirty="0" smtClean="0"/>
            <a:t> / </a:t>
          </a:r>
          <a:r>
            <a:rPr lang="ar-EG" sz="3200" b="1" kern="1200" dirty="0" err="1" smtClean="0"/>
            <a:t>تكوينى</a:t>
          </a:r>
          <a:endParaRPr lang="ar-EG" sz="3200" b="1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Formative</a:t>
          </a:r>
          <a:endParaRPr lang="en-US" sz="3200" b="1" kern="1200" dirty="0"/>
        </a:p>
      </dsp:txBody>
      <dsp:txXfrm>
        <a:off x="442063" y="1879626"/>
        <a:ext cx="5289670" cy="1038878"/>
      </dsp:txXfrm>
    </dsp:sp>
    <dsp:sp modelId="{A04C3BA2-D19D-4FD4-96B1-1887E95B0C18}">
      <dsp:nvSpPr>
        <dsp:cNvPr id="0" name=""/>
        <dsp:cNvSpPr/>
      </dsp:nvSpPr>
      <dsp:spPr>
        <a:xfrm>
          <a:off x="0" y="4168105"/>
          <a:ext cx="771724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B6BF-B7A7-4806-A93B-50BD13A58C92}">
      <dsp:nvSpPr>
        <dsp:cNvPr id="0" name=""/>
        <dsp:cNvSpPr/>
      </dsp:nvSpPr>
      <dsp:spPr>
        <a:xfrm>
          <a:off x="385862" y="3592465"/>
          <a:ext cx="540207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85" tIns="0" rIns="204185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err="1" smtClean="0"/>
            <a:t>ختامى</a:t>
          </a:r>
          <a:r>
            <a:rPr lang="ar-EG" sz="3200" b="1" kern="1200" dirty="0" smtClean="0"/>
            <a:t> / نهائي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Summative</a:t>
          </a:r>
          <a:endParaRPr lang="en-US" sz="3200" b="1" kern="1200" dirty="0"/>
        </a:p>
      </dsp:txBody>
      <dsp:txXfrm>
        <a:off x="442063" y="3648666"/>
        <a:ext cx="5289670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1389-A7F1-4412-8E63-5CAAC0E3305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3B208-B28A-4100-BFE3-A40BD90B3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مهنمتمت</a:t>
            </a: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B33937-4461-4E26-BD23-AD6B0E34A888}" type="slidenum">
              <a:rPr lang="ar-EG" smtClean="0"/>
              <a:pPr>
                <a:defRPr/>
              </a:pPr>
              <a:t>23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2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2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FD1E-2E2F-40F6-9493-22BED2B0FF7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8679-5EA0-4138-8416-F5813762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605;&#1604;&#1601;-&#1575;&#1606;&#1580;&#1575;&#1586;-&#1575;&#1604;&#1591;&#1575;&#1604;&#1576;-&#1605;&#1593;-&#1575;&#1604;&#1578;&#1608;&#1590;&#1610;&#1581;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D:\desktop%202018\&#1605;&#1593;&#1575;&#1610;&#1610;&#1585;%20&#1578;&#1602;&#1610;&#1610;&#1605;%20&#1605;&#1604;&#1601;%20&#1575;&#1604;&#1605;&#1602;&#1585;&#1585;%20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605;&#1593;&#1575;&#1610;&#1610;&#1585;%20&#1578;&#1602;&#1610;&#1610;&#1605;%20&#1605;&#1604;&#1601;%20&#1575;&#1604;&#1605;&#1602;&#1585;&#1585;%20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578;&#1575;&#1605;&#1585;%20&#1601;&#1609;%20&#1575;&#1604;&#1575;&#1606;&#1578;&#1585;&#1601;&#1610;&#1608;%20-%20&#1601;&#1610;&#1583;&#1610;&#1608;%20&#1585;&#1575;&#1574;&#1593;%20&#1593;&#1606;%20&#1575;&#1604;&#1578;&#1593;&#1604;&#1610;&#1605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aatiabasha@yahoo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172634" y="666274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291" name="Text Box 28"/>
          <p:cNvSpPr txBox="1">
            <a:spLocks noChangeArrowheads="1"/>
          </p:cNvSpPr>
          <p:nvPr/>
        </p:nvSpPr>
        <p:spPr bwMode="auto">
          <a:xfrm>
            <a:off x="5109635" y="666274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292" name="Rectangle 30"/>
          <p:cNvSpPr>
            <a:spLocks noChangeArrowheads="1"/>
          </p:cNvSpPr>
          <p:nvPr/>
        </p:nvSpPr>
        <p:spPr bwMode="auto">
          <a:xfrm>
            <a:off x="1043518" y="1676401"/>
            <a:ext cx="10081684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ar-EG" altLang="en-US" sz="3600" b="1" dirty="0" smtClean="0">
                <a:solidFill>
                  <a:srgbClr val="0070C0"/>
                </a:solidFill>
              </a:rPr>
              <a:t>التقويم الشامل فى العملية التعليمية</a:t>
            </a:r>
          </a:p>
          <a:p>
            <a:pPr algn="ctr"/>
            <a:r>
              <a:rPr lang="ar-EG" altLang="en-US" sz="3600" b="1" dirty="0" smtClean="0">
                <a:solidFill>
                  <a:srgbClr val="0070C0"/>
                </a:solidFill>
              </a:rPr>
              <a:t>ملف الإنجاز – مقياس الأداء المتدرج</a:t>
            </a:r>
            <a:endParaRPr lang="ar-EG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229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7" y="1"/>
            <a:ext cx="2415116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2952" y="3581400"/>
            <a:ext cx="83312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By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Afaf</a:t>
            </a:r>
            <a:r>
              <a:rPr lang="en-US" sz="3200" b="1" dirty="0" smtClean="0">
                <a:solidFill>
                  <a:srgbClr val="FF0000"/>
                </a:solidFill>
              </a:rPr>
              <a:t> A. </a:t>
            </a:r>
            <a:r>
              <a:rPr lang="en-US" sz="3200" b="1" dirty="0" err="1" smtClean="0">
                <a:solidFill>
                  <a:srgbClr val="FF0000"/>
                </a:solidFill>
              </a:rPr>
              <a:t>Atia</a:t>
            </a:r>
            <a:r>
              <a:rPr lang="en-US" sz="3200" b="1" dirty="0" smtClean="0">
                <a:solidFill>
                  <a:srgbClr val="FF0000"/>
                </a:solidFill>
              </a:rPr>
              <a:t> , </a:t>
            </a:r>
            <a:r>
              <a:rPr lang="en-US" sz="2400" b="1" dirty="0" err="1" smtClean="0">
                <a:solidFill>
                  <a:srgbClr val="C00000"/>
                </a:solidFill>
              </a:rPr>
              <a:t>Ph.D</a:t>
            </a:r>
            <a:r>
              <a:rPr lang="en-US" sz="2400" b="1" dirty="0" smtClean="0">
                <a:solidFill>
                  <a:srgbClr val="C00000"/>
                </a:solidFill>
              </a:rPr>
              <a:t> &amp; CPT- IBCT</a:t>
            </a:r>
            <a:endParaRPr lang="ar-EG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22 Jan. 2023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Faculty  </a:t>
            </a:r>
            <a:r>
              <a:rPr lang="en-US" sz="2800" b="1" dirty="0" smtClean="0">
                <a:solidFill>
                  <a:srgbClr val="002060"/>
                </a:solidFill>
              </a:rPr>
              <a:t>of Nursing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24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err="1" smtClean="0">
                <a:solidFill>
                  <a:srgbClr val="FF0000"/>
                </a:solidFill>
              </a:rPr>
              <a:t>البورتفليو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Portfolio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89" y="1690688"/>
            <a:ext cx="6905250" cy="45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EG" sz="4000" b="1" dirty="0" smtClean="0">
                <a:solidFill>
                  <a:srgbClr val="002060"/>
                </a:solidFill>
              </a:rPr>
              <a:t>حافظة / ملف إنجاز / أعمال الطلاب عبارة عن مجموعة شاملة ومستمرة من عينات العمل والمشاريع وغيرها من مجموعات الأدلة التي توضح المستوى الحالي للطالب من الأداء التعليمي وتعمل كأداة تقييم ، وتوجه تعلم الطلاب وتساعد المعلمين في تطوير فرص التعلم وتتبع مدى التقدم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2412" y="1131124"/>
            <a:ext cx="10384971" cy="323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ملف </a:t>
            </a: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الانجاز (</a:t>
            </a:r>
            <a:r>
              <a:rPr lang="ar-SA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البورتفوليو</a:t>
            </a: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هو تجميع منظم لعينة من انجازات الطالب المميزة في مجالات دراسية معينة، ويتم اختيارها وفق معايير محددة يتم انجازها وفقا لأربع عمليات متتابعة وهي</a:t>
            </a:r>
            <a:r>
              <a:rPr lang="ar-SA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  <a:endParaRPr lang="en-US" sz="36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45720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45720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28" y="3373854"/>
            <a:ext cx="1084217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Collection         </a:t>
            </a:r>
            <a:r>
              <a:rPr lang="en-US" sz="2400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Selection         Reflection        Presentation        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المزايا والأهمية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نشاط الطالب وتوجيهه الذاتي لتعلمه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يعطى فرص متعددة لإثبات القدرات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شامل ومستمر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تقويم أصيل / تقييم بديل / تعلم ذو معنى 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يُظهر كل من نقاط القوة ونقاط الضعف مما يعزز التعلم / التأمل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أمثلة لعينات أعمال الطلاب في </a:t>
            </a:r>
            <a:r>
              <a:rPr lang="ar-EG" b="1" dirty="0" err="1" smtClean="0">
                <a:solidFill>
                  <a:srgbClr val="FF0000"/>
                </a:solidFill>
              </a:rPr>
              <a:t>البورتفليو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كتابات / مقالات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سجلات ومدونات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تمارين محلولة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تقارير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ستوديو صور / معارض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أبحاث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حضور ندوات / مؤتمرات / برامج تدريبية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مذكرات / تأملات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أعمال فردية أو تعاونية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عرض تقديمى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تصميم إعلان – بوستر – موقع الكترونى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صور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فيديوهات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مسودات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رسومات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قراءات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ملاحظات المعلمين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درجات الامتحانات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عينات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ممارسات فى مواقع التدريب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مسرحيات / لعب دور</a:t>
            </a:r>
          </a:p>
          <a:p>
            <a:pPr marL="0" indent="0" algn="r" rtl="1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9075"/>
            <a:ext cx="9575074" cy="67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rgbClr val="FF0000"/>
                </a:solidFill>
                <a:hlinkClick r:id="rId2" action="ppaction://hlinkfile"/>
              </a:rPr>
              <a:t>مثال للبورتفليو</a:t>
            </a:r>
            <a:endParaRPr lang="en-US" dirty="0">
              <a:solidFill>
                <a:srgbClr val="FF0000"/>
              </a:solidFill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3660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مقياس الأداء المتدرج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Rubrics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slideteam.net/media/catalog/product/cache/960x720/m/e/meter_showing_maximum_level_of_product_quality_stock_photo_Slid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4" y="1745564"/>
            <a:ext cx="4991924" cy="45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0" y="4163568"/>
            <a:ext cx="109728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>
                <a:solidFill>
                  <a:srgbClr val="FF0000"/>
                </a:solidFill>
                <a:hlinkClick r:id="rId2" action="ppaction://hlinkfile"/>
              </a:rPr>
            </a:br>
            <a: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  <a:t/>
            </a:r>
            <a:br>
              <a:rPr lang="ar-EG" sz="3600" b="1" dirty="0" smtClean="0">
                <a:solidFill>
                  <a:srgbClr val="FF0000"/>
                </a:solidFill>
                <a:hlinkClick r:id="rId2" action="ppaction://hlinkfile"/>
              </a:rPr>
            </a:br>
            <a:endParaRPr lang="en-US" sz="3600" b="1" dirty="0">
              <a:solidFill>
                <a:srgbClr val="FF0000"/>
              </a:solidFill>
              <a:hlinkClick r:id="rId2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6" y="883348"/>
            <a:ext cx="11582400" cy="5310187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EG" sz="3600" b="1" dirty="0" smtClean="0">
                <a:solidFill>
                  <a:srgbClr val="0070C0"/>
                </a:solidFill>
              </a:rPr>
              <a:t>أداة تقييم ، تصف مستويات جودة أداء الطالب على المهام بصورة متدرجة وفقاً لمعايير ومؤشرات يتم تحديدها مسبقاً لأحد جوانب التعلم </a:t>
            </a:r>
          </a:p>
          <a:p>
            <a:pPr algn="just" rtl="1"/>
            <a:r>
              <a:rPr lang="ar-EG" sz="3600" b="1" u="sng" dirty="0" smtClean="0">
                <a:solidFill>
                  <a:srgbClr val="0070C0"/>
                </a:solidFill>
              </a:rPr>
              <a:t>ويتصف مقياس الأداء المتدرج بالآتى :</a:t>
            </a:r>
          </a:p>
          <a:p>
            <a:pPr algn="just" rtl="1"/>
            <a:r>
              <a:rPr lang="ar-EG" sz="3600" b="1" dirty="0" smtClean="0">
                <a:solidFill>
                  <a:srgbClr val="0070C0"/>
                </a:solidFill>
              </a:rPr>
              <a:t>تحديد المهمة المطلوب من الطالب القيام بها</a:t>
            </a:r>
          </a:p>
          <a:p>
            <a:pPr algn="just" rtl="1"/>
            <a:r>
              <a:rPr lang="ar-EG" sz="3600" b="1" dirty="0" smtClean="0">
                <a:solidFill>
                  <a:srgbClr val="0070C0"/>
                </a:solidFill>
              </a:rPr>
              <a:t>التدريج ، ويصف مستويات جودة الأداء لما هو متوقع من الطالب أداءه للمهمة</a:t>
            </a:r>
          </a:p>
          <a:p>
            <a:pPr algn="just" rtl="1"/>
            <a:r>
              <a:rPr lang="ar-EG" sz="3600" b="1" dirty="0" smtClean="0">
                <a:solidFill>
                  <a:srgbClr val="0070C0"/>
                </a:solidFill>
              </a:rPr>
              <a:t>تحديد أبعاد أو مكونات المهمة (معارف – مهارات حركية – مهارات عقلية ...)</a:t>
            </a:r>
          </a:p>
          <a:p>
            <a:pPr algn="just" rtl="1"/>
            <a:r>
              <a:rPr lang="ar-EG" sz="3600" b="1" dirty="0" smtClean="0">
                <a:solidFill>
                  <a:srgbClr val="0070C0"/>
                </a:solidFill>
              </a:rPr>
              <a:t>وصف كل مستوى من مستويات التدريج والتى توضح مدى تمكن الطالب من أداء المهمة </a:t>
            </a:r>
          </a:p>
        </p:txBody>
      </p:sp>
    </p:spTree>
    <p:extLst>
      <p:ext uri="{BB962C8B-B14F-4D97-AF65-F5344CB8AC3E}">
        <p14:creationId xmlns:p14="http://schemas.microsoft.com/office/powerpoint/2010/main" val="2842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qualityandinnovation.files.wordpress.com/2012/02/mind-map-rubr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23" y="60960"/>
            <a:ext cx="6905625" cy="66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arget%20-%20Arrow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35" y="973139"/>
            <a:ext cx="5232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24418" y="2468564"/>
            <a:ext cx="57594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EG" sz="3600" b="1" dirty="0" smtClean="0">
                <a:solidFill>
                  <a:srgbClr val="0070C0"/>
                </a:solidFill>
              </a:rPr>
              <a:t>الهدف العام للجلسة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3600" b="1" dirty="0" smtClean="0">
                <a:solidFill>
                  <a:srgbClr val="0070C0"/>
                </a:solidFill>
              </a:rPr>
              <a:t>Objective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لماذا مقياس الأداء المتدرج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يمكن المعلمين من تقديم تغذية راجعة واضحة للطلاب مما يحسن من تعلمهم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وضوح المهام يجعل الطلاب يركزون على أداء المهمة بإتقان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يمكن المعلم من تحديد فجوات الأداء لدى طلابه ومن ثم تحسين طرق تدريسه وتكييفها لاحتياجاتهم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التركيز على التعلم وليس الدرجات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أداة تقييم موضوعية وعادلة</a:t>
            </a:r>
          </a:p>
        </p:txBody>
      </p:sp>
    </p:spTree>
    <p:extLst>
      <p:ext uri="{BB962C8B-B14F-4D97-AF65-F5344CB8AC3E}">
        <p14:creationId xmlns:p14="http://schemas.microsoft.com/office/powerpoint/2010/main" val="32780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أنواع مقياس الأداء المتدرج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002060"/>
                </a:solidFill>
              </a:rPr>
              <a:t>كلى </a:t>
            </a:r>
            <a:r>
              <a:rPr lang="en-US" sz="3600" b="1" dirty="0" smtClean="0">
                <a:solidFill>
                  <a:srgbClr val="002060"/>
                </a:solidFill>
              </a:rPr>
              <a:t>Holistic</a:t>
            </a:r>
          </a:p>
          <a:p>
            <a:pPr algn="r" rtl="1"/>
            <a:r>
              <a:rPr lang="ar-EG" sz="3600" b="1" dirty="0" smtClean="0">
                <a:solidFill>
                  <a:srgbClr val="002060"/>
                </a:solidFill>
                <a:hlinkClick r:id="rId2" action="ppaction://hlinkfile"/>
              </a:rPr>
              <a:t>تحليلى </a:t>
            </a:r>
            <a:r>
              <a:rPr lang="en-US" sz="3600" b="1" dirty="0" smtClean="0">
                <a:solidFill>
                  <a:srgbClr val="002060"/>
                </a:solidFill>
                <a:hlinkClick r:id="rId2" action="ppaction://hlinkfile"/>
              </a:rPr>
              <a:t>Analytical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 algn="r" rtl="1">
              <a:buNone/>
            </a:pPr>
            <a:endParaRPr lang="ar-EG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8000" y="457201"/>
            <a:ext cx="10972800" cy="4525963"/>
          </a:xfrm>
        </p:spPr>
        <p:txBody>
          <a:bodyPr/>
          <a:lstStyle/>
          <a:p>
            <a:pPr algn="just" rtl="1"/>
            <a:r>
              <a:rPr lang="ar-EG" sz="2800" b="1" dirty="0" smtClean="0">
                <a:solidFill>
                  <a:srgbClr val="0070C0"/>
                </a:solidFill>
              </a:rPr>
              <a:t>تقدير 3 : تركيز على الموضوع – دلائل على المعرفة والإطلاع – تغطية كل النقاط المهمة – تنظيم جيد فى عرض الإجابة – تفسيرات منطقية ومدعمة بالأدلة الموضوعية – تقييم ناقد – لا يوجد أى موضوعات غير مرتبطة – الإشارة إلى مصادر صحيحة ودقيقة</a:t>
            </a:r>
          </a:p>
          <a:p>
            <a:pPr algn="just" rtl="1"/>
            <a:r>
              <a:rPr lang="ar-EG" sz="2800" b="1" dirty="0" smtClean="0">
                <a:solidFill>
                  <a:srgbClr val="0070C0"/>
                </a:solidFill>
              </a:rPr>
              <a:t>تقدير 2 : قدم أدلة ووجهات نظر ولكن لم يتم ربطها بالمطلوب من السؤال ، بعض النقاط الرئيسية لم يتم تغطيتها – أخطاء فى الإشارة إلى المصادر</a:t>
            </a:r>
          </a:p>
          <a:p>
            <a:pPr algn="just" rtl="1"/>
            <a:r>
              <a:rPr lang="ar-EG" sz="2800" b="1" dirty="0" smtClean="0">
                <a:solidFill>
                  <a:srgbClr val="0070C0"/>
                </a:solidFill>
              </a:rPr>
              <a:t>تقدير 1 : كثير من النقاط الرئيسية لم يتم تغطيتها – احتواء الإجابة على العديد من المحاور غير المرتبطة – سوء تنظيم – إجابات مفقودة للأسئلة – دلائل وفهم فقير </a:t>
            </a:r>
          </a:p>
          <a:p>
            <a:pPr algn="just" rtl="1"/>
            <a:r>
              <a:rPr lang="ar-EG" sz="2800" b="1" dirty="0" smtClean="0">
                <a:solidFill>
                  <a:srgbClr val="0070C0"/>
                </a:solidFill>
              </a:rPr>
              <a:t>تقدير صفر : لا توجد أى إجابة</a:t>
            </a:r>
          </a:p>
        </p:txBody>
      </p:sp>
    </p:spTree>
    <p:extLst>
      <p:ext uri="{BB962C8B-B14F-4D97-AF65-F5344CB8AC3E}">
        <p14:creationId xmlns:p14="http://schemas.microsoft.com/office/powerpoint/2010/main" val="30705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EG" sz="4000" b="1" dirty="0" smtClean="0">
                <a:solidFill>
                  <a:srgbClr val="0000CC"/>
                </a:solidFill>
              </a:rPr>
              <a:t>شاهد الفيديو وتأمل ، أهمية التقييم البديل / الشامل</a:t>
            </a:r>
            <a:endParaRPr lang="en-US" sz="4000" b="1" dirty="0" smtClean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Reflection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652" name="Picture 6" descr="نتيجة بحث الصور عن ‪video pics‬‏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1"/>
            <a:ext cx="715221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968501" y="836614"/>
            <a:ext cx="7681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EG" sz="4400" b="1">
                <a:solidFill>
                  <a:srgbClr val="0000CC"/>
                </a:solidFill>
              </a:rPr>
              <a:t>الملخص</a:t>
            </a:r>
            <a:endParaRPr lang="en-US" sz="4400" b="1">
              <a:solidFill>
                <a:srgbClr val="0000CC"/>
              </a:solidFill>
            </a:endParaRPr>
          </a:p>
        </p:txBody>
      </p:sp>
      <p:pic>
        <p:nvPicPr>
          <p:cNvPr id="77827" name="Picture 6" descr="http://modx.s3.amazonaws.com/extras%2F528c275862cf244944001ac9%2F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933700"/>
            <a:ext cx="7886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06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2"/>
            <a:ext cx="10972800" cy="4525963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مفاهيم أساسية (التقويم – التقويم الشامل)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أدوات التقويم وأنواعها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مفهوم ملف الإنجاز / البورتفليو 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أهميته – أنواعه – كيفية إعداده - مثال</a:t>
            </a:r>
          </a:p>
          <a:p>
            <a:pPr algn="r" rtl="1"/>
            <a:r>
              <a:rPr lang="ar-EG" b="1" dirty="0">
                <a:solidFill>
                  <a:srgbClr val="0070C0"/>
                </a:solidFill>
              </a:rPr>
              <a:t>مفهوم </a:t>
            </a:r>
            <a:r>
              <a:rPr lang="ar-EG" b="1" dirty="0" smtClean="0">
                <a:solidFill>
                  <a:srgbClr val="0070C0"/>
                </a:solidFill>
              </a:rPr>
              <a:t>مقياس الأداء المتدرج </a:t>
            </a:r>
            <a:r>
              <a:rPr lang="en-US" b="1" dirty="0" smtClean="0">
                <a:solidFill>
                  <a:srgbClr val="0070C0"/>
                </a:solidFill>
              </a:rPr>
              <a:t>Rubrics</a:t>
            </a:r>
            <a:endParaRPr lang="ar-EG" b="1" dirty="0" smtClean="0">
              <a:solidFill>
                <a:srgbClr val="0070C0"/>
              </a:solidFill>
            </a:endParaRPr>
          </a:p>
          <a:p>
            <a:pPr algn="r" rtl="1"/>
            <a:r>
              <a:rPr lang="ar-EG" b="1" smtClean="0">
                <a:solidFill>
                  <a:srgbClr val="0070C0"/>
                </a:solidFill>
              </a:rPr>
              <a:t>أهميته - أنواعه</a:t>
            </a:r>
            <a:endParaRPr lang="ar-EG" b="1" dirty="0" smtClean="0">
              <a:solidFill>
                <a:srgbClr val="0070C0"/>
              </a:solidFill>
            </a:endParaRP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كيفية إعداده - مثال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haveanice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59" y="2026920"/>
            <a:ext cx="508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2" name="Rectangle 4"/>
          <p:cNvSpPr>
            <a:spLocks noGrp="1"/>
          </p:cNvSpPr>
          <p:nvPr>
            <p:ph type="title"/>
          </p:nvPr>
        </p:nvSpPr>
        <p:spPr>
          <a:xfrm>
            <a:off x="2446869" y="260352"/>
            <a:ext cx="6913033" cy="1655763"/>
          </a:xfrm>
        </p:spPr>
        <p:txBody>
          <a:bodyPr/>
          <a:lstStyle/>
          <a:p>
            <a:pPr algn="ctr">
              <a:defRPr/>
            </a:pPr>
            <a:r>
              <a:rPr lang="ar-EG" sz="4000" b="1" dirty="0" smtClean="0">
                <a:solidFill>
                  <a:srgbClr val="FF0000"/>
                </a:solidFill>
              </a:rPr>
              <a:t>لحظات التعلم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Learning Moments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What you can be measure .. You can be manage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7043" name="Picture 2" descr="نتيجة بحث الصور عن ‪what you can be measure you can be mange pic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2522538"/>
            <a:ext cx="86614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2" descr="batroun_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" y="5103814"/>
            <a:ext cx="6864351" cy="1754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C00000"/>
                </a:solidFill>
                <a:latin typeface="Arial" charset="0"/>
                <a:cs typeface="Simplified Arabic" pitchFamily="18" charset="-78"/>
              </a:rPr>
              <a:t>Afaf</a:t>
            </a:r>
            <a:r>
              <a:rPr lang="en-GB" sz="2800" b="1" dirty="0">
                <a:solidFill>
                  <a:srgbClr val="C00000"/>
                </a:solidFill>
                <a:latin typeface="Arial" charset="0"/>
                <a:cs typeface="Simplified Arabic" pitchFamily="18" charset="-78"/>
              </a:rPr>
              <a:t> A. </a:t>
            </a:r>
            <a:r>
              <a:rPr lang="en-GB" sz="2800" b="1" dirty="0" err="1">
                <a:solidFill>
                  <a:srgbClr val="C00000"/>
                </a:solidFill>
                <a:latin typeface="Arial" charset="0"/>
                <a:cs typeface="Simplified Arabic" pitchFamily="18" charset="-78"/>
              </a:rPr>
              <a:t>Atia</a:t>
            </a:r>
            <a:r>
              <a:rPr lang="en-GB" sz="2800" b="1" dirty="0">
                <a:solidFill>
                  <a:srgbClr val="C00000"/>
                </a:solidFill>
                <a:latin typeface="Arial" charset="0"/>
                <a:cs typeface="Simplified Arabic" pitchFamily="18" charset="-78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,</a:t>
            </a:r>
            <a:r>
              <a:rPr lang="en-GB" sz="2800" b="1" dirty="0">
                <a:latin typeface="Arial" charset="0"/>
                <a:cs typeface="Simplified Arabic" pitchFamily="18" charset="-78"/>
              </a:rPr>
              <a:t> </a:t>
            </a:r>
            <a:r>
              <a:rPr lang="en-GB" sz="2800" b="1" dirty="0" err="1">
                <a:solidFill>
                  <a:srgbClr val="0000CC"/>
                </a:solidFill>
                <a:latin typeface="Arial" charset="0"/>
                <a:cs typeface="Simplified Arabic" pitchFamily="18" charset="-78"/>
              </a:rPr>
              <a:t>Ph.D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  <a:cs typeface="Simplified Arabic" pitchFamily="18" charset="-78"/>
              </a:rPr>
              <a:t>, CPT</a:t>
            </a:r>
            <a:endParaRPr lang="en-GB" sz="2800" b="1" dirty="0">
              <a:solidFill>
                <a:srgbClr val="0000CC"/>
              </a:solidFill>
              <a:latin typeface="Arial" charset="0"/>
              <a:cs typeface="Simplified Arabic" pitchFamily="18" charset="-78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Suez Canal </a:t>
            </a:r>
            <a:r>
              <a:rPr lang="en-GB" sz="2000" b="1" dirty="0" err="1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Unvi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. / Ismailia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Email: 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  <a:hlinkClick r:id="rId3"/>
              </a:rPr>
              <a:t>aaatiabasha@yahoo.com</a:t>
            </a:r>
            <a:endParaRPr lang="en-GB" sz="2000" b="1" dirty="0">
              <a:solidFill>
                <a:schemeClr val="bg1"/>
              </a:solidFill>
              <a:latin typeface="Arial" charset="0"/>
              <a:cs typeface="Simplified Arabic" pitchFamily="18" charset="-78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Cell Phone : 01227270473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Simplified Arabic" pitchFamily="18" charset="-78"/>
              </a:rPr>
              <a:t>                   </a:t>
            </a:r>
            <a:endParaRPr lang="en-US" sz="2000" b="1" dirty="0">
              <a:solidFill>
                <a:schemeClr val="bg1"/>
              </a:solidFill>
              <a:latin typeface="Arial" charset="0"/>
              <a:cs typeface="Simplified Arabic" pitchFamily="18" charset="-78"/>
            </a:endParaRPr>
          </a:p>
        </p:txBody>
      </p:sp>
      <p:sp>
        <p:nvSpPr>
          <p:cNvPr id="81926" name="Rectangle 3"/>
          <p:cNvSpPr>
            <a:spLocks noChangeArrowheads="1"/>
          </p:cNvSpPr>
          <p:nvPr/>
        </p:nvSpPr>
        <p:spPr bwMode="auto">
          <a:xfrm>
            <a:off x="4271434" y="2781301"/>
            <a:ext cx="42418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 i="1">
                <a:solidFill>
                  <a:srgbClr val="0000CC"/>
                </a:solidFill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3284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109728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sz="4000" b="1" dirty="0" smtClean="0">
                <a:solidFill>
                  <a:srgbClr val="0070C0"/>
                </a:solidFill>
              </a:rPr>
              <a:t> ت</a:t>
            </a:r>
            <a:r>
              <a:rPr lang="ar-SA" sz="4000" b="1" dirty="0" smtClean="0">
                <a:solidFill>
                  <a:srgbClr val="0070C0"/>
                </a:solidFill>
              </a:rPr>
              <a:t>هدف </a:t>
            </a:r>
            <a:r>
              <a:rPr lang="ar-SA" sz="4000" b="1" dirty="0">
                <a:solidFill>
                  <a:srgbClr val="0070C0"/>
                </a:solidFill>
              </a:rPr>
              <a:t>هذ</a:t>
            </a:r>
            <a:r>
              <a:rPr lang="ar-EG" sz="4000" b="1" dirty="0">
                <a:solidFill>
                  <a:srgbClr val="0070C0"/>
                </a:solidFill>
              </a:rPr>
              <a:t>ه</a:t>
            </a:r>
            <a:r>
              <a:rPr lang="ar-SA" sz="4000" b="1" dirty="0">
                <a:solidFill>
                  <a:srgbClr val="0070C0"/>
                </a:solidFill>
              </a:rPr>
              <a:t> ال</a:t>
            </a:r>
            <a:r>
              <a:rPr lang="ar-EG" sz="4000" b="1" dirty="0">
                <a:solidFill>
                  <a:srgbClr val="0070C0"/>
                </a:solidFill>
              </a:rPr>
              <a:t>جلسة التدريبية</a:t>
            </a:r>
            <a:r>
              <a:rPr lang="ar-SA" sz="4000" b="1" dirty="0">
                <a:solidFill>
                  <a:srgbClr val="0070C0"/>
                </a:solidFill>
              </a:rPr>
              <a:t> إلى </a:t>
            </a:r>
            <a:r>
              <a:rPr lang="ar-EG" sz="4000" b="1" dirty="0">
                <a:solidFill>
                  <a:srgbClr val="0070C0"/>
                </a:solidFill>
              </a:rPr>
              <a:t>إكساب السادة </a:t>
            </a:r>
            <a:r>
              <a:rPr lang="ar-EG" sz="4000" b="1" dirty="0" smtClean="0">
                <a:solidFill>
                  <a:srgbClr val="0070C0"/>
                </a:solidFill>
              </a:rPr>
              <a:t>المشاركين </a:t>
            </a:r>
            <a:r>
              <a:rPr lang="ar-EG" sz="4000" b="1" dirty="0" smtClean="0">
                <a:solidFill>
                  <a:srgbClr val="FF0000"/>
                </a:solidFill>
              </a:rPr>
              <a:t>المعارف والمهارات والاتجاهات </a:t>
            </a:r>
            <a:r>
              <a:rPr lang="ar-EG" sz="4000" b="1" dirty="0" smtClean="0">
                <a:solidFill>
                  <a:srgbClr val="0070C0"/>
                </a:solidFill>
              </a:rPr>
              <a:t>التى تمكنهم من إعداد واستخدام أدوات التقييم الشامل / البديل لأداء الطالب الجامعى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>
                <a:solidFill>
                  <a:srgbClr val="FF0000"/>
                </a:solidFill>
              </a:rPr>
              <a:t>محتويات الجلسة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2"/>
            <a:ext cx="10972800" cy="4525963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مفاهيم أساسية (التقويم – التقويم الشامل)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أدوات التقويم وأنواعها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مفهوم ملف الإنجاز / البورتفليو 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أهميته – أنواعه – كيفية إعداده - مثال</a:t>
            </a:r>
          </a:p>
          <a:p>
            <a:pPr algn="r" rtl="1"/>
            <a:r>
              <a:rPr lang="ar-EG" b="1" dirty="0">
                <a:solidFill>
                  <a:srgbClr val="0070C0"/>
                </a:solidFill>
              </a:rPr>
              <a:t>مفهوم </a:t>
            </a:r>
            <a:r>
              <a:rPr lang="ar-EG" b="1" dirty="0" smtClean="0">
                <a:solidFill>
                  <a:srgbClr val="0070C0"/>
                </a:solidFill>
              </a:rPr>
              <a:t>مقياس الأداء المتدرج </a:t>
            </a:r>
            <a:r>
              <a:rPr lang="en-US" b="1" dirty="0" smtClean="0">
                <a:solidFill>
                  <a:srgbClr val="0070C0"/>
                </a:solidFill>
              </a:rPr>
              <a:t>Rubrics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أهميته - أنواعه</a:t>
            </a:r>
          </a:p>
          <a:p>
            <a:pPr algn="r" rtl="1"/>
            <a:r>
              <a:rPr lang="ar-EG" b="1" dirty="0" smtClean="0">
                <a:solidFill>
                  <a:srgbClr val="0070C0"/>
                </a:solidFill>
              </a:rPr>
              <a:t>كيفية إعداده - مثال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مفهوم التقويم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Evaluation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31" y="1797936"/>
            <a:ext cx="7759337" cy="46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مفهوم التقويم الشامل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Comprehensive Evaluation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90" y="2143124"/>
            <a:ext cx="7524204" cy="43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1434"/>
            <a:ext cx="10515600" cy="1325563"/>
          </a:xfrm>
        </p:spPr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تنوع الأساليب والأدوات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3575000"/>
              </p:ext>
            </p:extLst>
          </p:nvPr>
        </p:nvGraphicFramePr>
        <p:xfrm>
          <a:off x="2429691" y="1377180"/>
          <a:ext cx="7717246" cy="520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التقويم </a:t>
            </a:r>
            <a:r>
              <a:rPr lang="ar-EG" b="1" dirty="0" err="1" smtClean="0">
                <a:solidFill>
                  <a:srgbClr val="FF0000"/>
                </a:solidFill>
              </a:rPr>
              <a:t>محكى</a:t>
            </a:r>
            <a:r>
              <a:rPr lang="ar-EG" b="1" dirty="0" smtClean="0">
                <a:solidFill>
                  <a:srgbClr val="FF0000"/>
                </a:solidFill>
              </a:rPr>
              <a:t> المرجع في مقابل التقويم </a:t>
            </a:r>
            <a:r>
              <a:rPr lang="ar-EG" b="1" dirty="0" err="1" smtClean="0">
                <a:solidFill>
                  <a:srgbClr val="FF0000"/>
                </a:solidFill>
              </a:rPr>
              <a:t>معيارى</a:t>
            </a:r>
            <a:r>
              <a:rPr lang="ar-EG" b="1" dirty="0" smtClean="0">
                <a:solidFill>
                  <a:srgbClr val="FF0000"/>
                </a:solidFill>
              </a:rPr>
              <a:t> المرجع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Norm – Referenced Test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/>
          <a:stretch/>
        </p:blipFill>
        <p:spPr>
          <a:xfrm>
            <a:off x="636966" y="2651760"/>
            <a:ext cx="5093166" cy="318520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31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Criterion – Referenced Test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6"/>
          <a:stretch/>
        </p:blipFill>
        <p:spPr>
          <a:xfrm>
            <a:off x="7927412" y="2505075"/>
            <a:ext cx="1672764" cy="3684588"/>
          </a:xfrm>
        </p:spPr>
      </p:pic>
    </p:spTree>
    <p:extLst>
      <p:ext uri="{BB962C8B-B14F-4D97-AF65-F5344CB8AC3E}">
        <p14:creationId xmlns:p14="http://schemas.microsoft.com/office/powerpoint/2010/main" val="6266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أنواع الاختبارات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73059"/>
              </p:ext>
            </p:extLst>
          </p:nvPr>
        </p:nvGraphicFramePr>
        <p:xfrm>
          <a:off x="1201783" y="1505268"/>
          <a:ext cx="9088845" cy="4777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105">
                  <a:extLst>
                    <a:ext uri="{9D8B030D-6E8A-4147-A177-3AD203B41FA5}">
                      <a16:colId xmlns="" xmlns:a16="http://schemas.microsoft.com/office/drawing/2014/main" val="310377628"/>
                    </a:ext>
                  </a:extLst>
                </a:gridCol>
                <a:gridCol w="2859740">
                  <a:extLst>
                    <a:ext uri="{9D8B030D-6E8A-4147-A177-3AD203B41FA5}">
                      <a16:colId xmlns="" xmlns:a16="http://schemas.microsoft.com/office/drawing/2014/main" val="3426286928"/>
                    </a:ext>
                  </a:extLst>
                </a:gridCol>
              </a:tblGrid>
              <a:tr h="1852381"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اختبارات تحريرية (انتاج</a:t>
                      </a:r>
                      <a:r>
                        <a:rPr lang="ar-EG" sz="3200" b="1" baseline="0" dirty="0" smtClean="0"/>
                        <a:t> استجابة – التعرف او اختيار الاستجابة)</a:t>
                      </a:r>
                      <a:r>
                        <a:rPr lang="ar-EG" sz="3200" b="1" dirty="0" smtClean="0"/>
                        <a:t> – شفوية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معارف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146655"/>
                  </a:ext>
                </a:extLst>
              </a:tr>
              <a:tr h="1073205"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ملاحظة أداء باستخدام</a:t>
                      </a:r>
                      <a:r>
                        <a:rPr lang="ar-EG" sz="3200" b="1" baseline="0" dirty="0" smtClean="0"/>
                        <a:t> بطاقات فحص / بطاقات تقييم منتج أو أداء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مهارات / أداء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054982"/>
                  </a:ext>
                </a:extLst>
              </a:tr>
              <a:tr h="1852381"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مقابلة – مقاييس – استبيانات - ملاحظة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EG" sz="3200" b="1" dirty="0" smtClean="0"/>
                        <a:t>جوانب نفسية / انفعالية</a:t>
                      </a:r>
                      <a:r>
                        <a:rPr lang="ar-EG" sz="3200" b="1" baseline="0" dirty="0" smtClean="0"/>
                        <a:t> / شخصية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4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680</Words>
  <Application>Microsoft Office PowerPoint</Application>
  <PresentationFormat>Custom</PresentationFormat>
  <Paragraphs>110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محتويات الجلسة</vt:lpstr>
      <vt:lpstr>مفهوم التقويم Evaluation</vt:lpstr>
      <vt:lpstr>مفهوم التقويم الشامل Comprehensive Evaluation</vt:lpstr>
      <vt:lpstr>تنوع الأساليب والأدوات</vt:lpstr>
      <vt:lpstr>التقويم محكى المرجع في مقابل التقويم معيارى المرجع</vt:lpstr>
      <vt:lpstr>أنواع الاختبارات</vt:lpstr>
      <vt:lpstr>البورتفليو Portfolio</vt:lpstr>
      <vt:lpstr>PowerPoint Presentation</vt:lpstr>
      <vt:lpstr>PowerPoint Presentation</vt:lpstr>
      <vt:lpstr>المزايا والأهمية</vt:lpstr>
      <vt:lpstr>أمثلة لعينات أعمال الطلاب في البورتفليو</vt:lpstr>
      <vt:lpstr>PowerPoint Presentation</vt:lpstr>
      <vt:lpstr>مثال للبورتفليو</vt:lpstr>
      <vt:lpstr>مقياس الأداء المتدرج Rubrics</vt:lpstr>
      <vt:lpstr>           </vt:lpstr>
      <vt:lpstr>PowerPoint Presentation</vt:lpstr>
      <vt:lpstr>لماذا مقياس الأداء المتدرج</vt:lpstr>
      <vt:lpstr>أنواع مقياس الأداء المتدرج</vt:lpstr>
      <vt:lpstr>PowerPoint Presentation</vt:lpstr>
      <vt:lpstr>Reflection</vt:lpstr>
      <vt:lpstr>PowerPoint Presentation</vt:lpstr>
      <vt:lpstr>PowerPoint Presentation</vt:lpstr>
      <vt:lpstr>لحظات التعلم  Learning Moments</vt:lpstr>
      <vt:lpstr>What you can be measure .. You can be manage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dr-afaf</cp:lastModifiedBy>
  <cp:revision>34</cp:revision>
  <dcterms:created xsi:type="dcterms:W3CDTF">2023-01-20T11:02:38Z</dcterms:created>
  <dcterms:modified xsi:type="dcterms:W3CDTF">2023-01-21T17:26:09Z</dcterms:modified>
</cp:coreProperties>
</file>